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164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8"/>
    <p:restoredTop sz="94687"/>
  </p:normalViewPr>
  <p:slideViewPr>
    <p:cSldViewPr snapToGrid="0" snapToObjects="1" showGuides="1">
      <p:cViewPr varScale="1">
        <p:scale>
          <a:sx n="110" d="100"/>
          <a:sy n="110" d="100"/>
        </p:scale>
        <p:origin x="816" y="108"/>
      </p:cViewPr>
      <p:guideLst>
        <p:guide orient="horz" pos="164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xfrm>
            <a:off x="1143000" y="685800"/>
            <a:ext cx="4572000" cy="3429000"/>
          </a:xfrm>
          <a:prstGeom prst="rect">
            <a:avLst/>
          </a:prstGeom>
        </p:spPr>
        <p:txBody>
          <a:bodyPr/>
          <a:lstStyle/>
          <a:p>
            <a:endParaRPr/>
          </a:p>
        </p:txBody>
      </p:sp>
      <p:sp>
        <p:nvSpPr>
          <p:cNvPr id="239" name="Shape 23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776637593"/>
      </p:ext>
    </p:extLst>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11708" y="744574"/>
            <a:ext cx="8520601" cy="2052601"/>
          </a:xfrm>
          <a:prstGeom prst="rect">
            <a:avLst/>
          </a:prstGeom>
        </p:spPr>
        <p:txBody>
          <a:bodyPr anchor="b"/>
          <a:lstStyle>
            <a:lvl1pPr algn="ctr">
              <a:defRPr sz="5200" b="0" cap="all">
                <a:latin typeface="Gotham Extra Light"/>
                <a:ea typeface="Gotham Extra Light"/>
                <a:cs typeface="Gotham Extra Light"/>
                <a:sym typeface="Gotham Extra Light"/>
              </a:defRPr>
            </a:lvl1pPr>
          </a:lstStyle>
          <a:p>
            <a:r>
              <a:t>Title Text</a:t>
            </a:r>
          </a:p>
        </p:txBody>
      </p:sp>
      <p:sp>
        <p:nvSpPr>
          <p:cNvPr id="12" name="Body Level One…"/>
          <p:cNvSpPr txBox="1">
            <a:spLocks noGrp="1"/>
          </p:cNvSpPr>
          <p:nvPr>
            <p:ph type="body" sz="quarter" idx="1"/>
          </p:nvPr>
        </p:nvSpPr>
        <p:spPr>
          <a:xfrm>
            <a:off x="311699" y="2834125"/>
            <a:ext cx="8520602" cy="792601"/>
          </a:xfrm>
          <a:prstGeom prst="rect">
            <a:avLst/>
          </a:prstGeom>
        </p:spPr>
        <p:txBody>
          <a:bodyPr/>
          <a:lstStyle>
            <a:lvl1pPr marL="342900" indent="-228600" algn="ctr">
              <a:lnSpc>
                <a:spcPct val="100000"/>
              </a:lnSpc>
              <a:buClrTx/>
              <a:buSzTx/>
              <a:buFontTx/>
              <a:buNone/>
              <a:defRPr sz="2800"/>
            </a:lvl1pPr>
            <a:lvl2pPr marL="342900" indent="254000" algn="ctr">
              <a:lnSpc>
                <a:spcPct val="100000"/>
              </a:lnSpc>
              <a:buClrTx/>
              <a:buSzTx/>
              <a:buFontTx/>
              <a:buNone/>
              <a:defRPr sz="2800"/>
            </a:lvl2pPr>
            <a:lvl3pPr marL="342900" indent="711200" algn="ctr">
              <a:lnSpc>
                <a:spcPct val="100000"/>
              </a:lnSpc>
              <a:buClrTx/>
              <a:buSzTx/>
              <a:buFontTx/>
              <a:buNone/>
              <a:defRPr sz="2800"/>
            </a:lvl3pPr>
            <a:lvl4pPr marL="342900" indent="1168400" algn="ctr">
              <a:lnSpc>
                <a:spcPct val="100000"/>
              </a:lnSpc>
              <a:buClrTx/>
              <a:buSzTx/>
              <a:buFontTx/>
              <a:buNone/>
              <a:defRPr sz="2800"/>
            </a:lvl4pPr>
            <a:lvl5pPr marL="342900" indent="16256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URPLE BOX">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6" name="Rectangle"/>
          <p:cNvGrpSpPr/>
          <p:nvPr userDrawn="1"/>
        </p:nvGrpSpPr>
        <p:grpSpPr>
          <a:xfrm>
            <a:off x="-71120" y="-146262"/>
            <a:ext cx="4954430" cy="5569959"/>
            <a:chOff x="0" y="0"/>
            <a:chExt cx="13106930" cy="14735308"/>
          </a:xfrm>
        </p:grpSpPr>
        <p:sp>
          <p:nvSpPr>
            <p:cNvPr id="7" name="Rectangle"/>
            <p:cNvSpPr/>
            <p:nvPr/>
          </p:nvSpPr>
          <p:spPr>
            <a:xfrm>
              <a:off x="63500" y="63499"/>
              <a:ext cx="12979930" cy="14608310"/>
            </a:xfrm>
            <a:prstGeom prst="rect">
              <a:avLst/>
            </a:prstGeom>
            <a:solidFill>
              <a:srgbClr val="9E91BC"/>
            </a:solidFill>
            <a:ln>
              <a:noFill/>
            </a:ln>
            <a:effectLst/>
          </p:spPr>
          <p:txBody>
            <a:bodyPr wrap="square" lIns="121919" tIns="121919" rIns="121919" bIns="121919" numCol="1" anchor="ctr">
              <a:noAutofit/>
            </a:bodyPr>
            <a:lstStyle/>
            <a:p>
              <a:endParaRPr/>
            </a:p>
          </p:txBody>
        </p:sp>
        <p:pic>
          <p:nvPicPr>
            <p:cNvPr id="8" name="Rectangle" descr="Rectangle"/>
            <p:cNvPicPr>
              <a:picLocks/>
            </p:cNvPicPr>
            <p:nvPr/>
          </p:nvPicPr>
          <p:blipFill>
            <a:blip r:embed="rId3">
              <a:extLst/>
            </a:blip>
            <a:stretch>
              <a:fillRect/>
            </a:stretch>
          </p:blipFill>
          <p:spPr>
            <a:xfrm>
              <a:off x="-1" y="-1"/>
              <a:ext cx="13106931" cy="14735310"/>
            </a:xfrm>
            <a:prstGeom prst="rect">
              <a:avLst/>
            </a:prstGeom>
            <a:effectLst/>
          </p:spPr>
        </p:pic>
      </p:grpSp>
    </p:spTree>
  </p:cSld>
  <p:clrMapOvr>
    <a:masterClrMapping/>
  </p:clrMapOvr>
  <p:transition spd="med"/>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OUNDARIES">
    <p:spTree>
      <p:nvGrpSpPr>
        <p:cNvPr id="1" name=""/>
        <p:cNvGrpSpPr/>
        <p:nvPr/>
      </p:nvGrpSpPr>
      <p:grpSpPr>
        <a:xfrm>
          <a:off x="0" y="0"/>
          <a:ext cx="0" cy="0"/>
          <a:chOff x="0" y="0"/>
          <a:chExt cx="0" cy="0"/>
        </a:xfrm>
      </p:grpSpPr>
      <p:pic>
        <p:nvPicPr>
          <p:cNvPr id="128" name="Rectangle"/>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2947380" y="0"/>
            <a:ext cx="7744016" cy="5143500"/>
          </a:xfrm>
          <a:prstGeom prst="rect">
            <a:avLst/>
          </a:prstGeom>
          <a:effectLst/>
        </p:spPr>
      </p:pic>
      <p:sp>
        <p:nvSpPr>
          <p:cNvPr id="134"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12" name="Rectangle"/>
          <p:cNvGrpSpPr/>
          <p:nvPr userDrawn="1"/>
        </p:nvGrpSpPr>
        <p:grpSpPr>
          <a:xfrm>
            <a:off x="-71120" y="-146262"/>
            <a:ext cx="4954430" cy="5569959"/>
            <a:chOff x="0" y="0"/>
            <a:chExt cx="13106930" cy="14735308"/>
          </a:xfrm>
        </p:grpSpPr>
        <p:sp>
          <p:nvSpPr>
            <p:cNvPr id="13" name="Rectangle"/>
            <p:cNvSpPr/>
            <p:nvPr/>
          </p:nvSpPr>
          <p:spPr>
            <a:xfrm>
              <a:off x="63500" y="63499"/>
              <a:ext cx="12979930" cy="14608310"/>
            </a:xfrm>
            <a:prstGeom prst="rect">
              <a:avLst/>
            </a:prstGeom>
            <a:solidFill>
              <a:srgbClr val="9E91BC"/>
            </a:solidFill>
            <a:ln>
              <a:noFill/>
            </a:ln>
            <a:effectLst/>
          </p:spPr>
          <p:txBody>
            <a:bodyPr wrap="square" lIns="121919" tIns="121919" rIns="121919" bIns="121919" numCol="1" anchor="ctr">
              <a:noAutofit/>
            </a:bodyPr>
            <a:lstStyle/>
            <a:p>
              <a:endParaRPr/>
            </a:p>
          </p:txBody>
        </p:sp>
        <p:pic>
          <p:nvPicPr>
            <p:cNvPr id="14" name="Rectangle" descr="Rectangle"/>
            <p:cNvPicPr>
              <a:picLocks/>
            </p:cNvPicPr>
            <p:nvPr/>
          </p:nvPicPr>
          <p:blipFill>
            <a:blip r:embed="rId3">
              <a:extLst/>
            </a:blip>
            <a:stretch>
              <a:fillRect/>
            </a:stretch>
          </p:blipFill>
          <p:spPr>
            <a:xfrm>
              <a:off x="-1" y="-1"/>
              <a:ext cx="13106931" cy="14735310"/>
            </a:xfrm>
            <a:prstGeom prst="rect">
              <a:avLst/>
            </a:prstGeom>
            <a:effectLst/>
          </p:spPr>
        </p:pic>
      </p:grpSp>
    </p:spTree>
  </p:cSld>
  <p:clrMapOvr>
    <a:masterClrMapping/>
  </p:clrMapOvr>
  <p:transition spd="med"/>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WITH BAR">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221113" y="131580"/>
            <a:ext cx="8520601" cy="784949"/>
          </a:xfrm>
          <a:prstGeom prst="rect">
            <a:avLst/>
          </a:prstGeom>
        </p:spPr>
        <p:txBody>
          <a:bodyPr anchor="b"/>
          <a:lstStyle>
            <a:lvl1pPr>
              <a:defRPr sz="4400" b="0" cap="all">
                <a:solidFill>
                  <a:srgbClr val="FFFFFF"/>
                </a:solidFill>
                <a:latin typeface="Gotham Extra Light"/>
                <a:ea typeface="Gotham Extra Light"/>
                <a:cs typeface="Gotham Extra Light"/>
                <a:sym typeface="Gotham Extra Light"/>
              </a:defRPr>
            </a:lvl1pPr>
          </a:lstStyle>
          <a:p>
            <a:r>
              <a:t>Title Text</a:t>
            </a:r>
          </a:p>
        </p:txBody>
      </p:sp>
      <p:sp>
        <p:nvSpPr>
          <p:cNvPr id="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10" name="Rectangle"/>
          <p:cNvGrpSpPr/>
          <p:nvPr userDrawn="1"/>
        </p:nvGrpSpPr>
        <p:grpSpPr>
          <a:xfrm>
            <a:off x="-315121" y="-293410"/>
            <a:ext cx="9593068" cy="1209939"/>
            <a:chOff x="0" y="0"/>
            <a:chExt cx="25640771" cy="3233975"/>
          </a:xfrm>
        </p:grpSpPr>
        <p:sp>
          <p:nvSpPr>
            <p:cNvPr id="11" name="Rectangle"/>
            <p:cNvSpPr/>
            <p:nvPr/>
          </p:nvSpPr>
          <p:spPr>
            <a:xfrm>
              <a:off x="63500" y="63499"/>
              <a:ext cx="25513772" cy="3106977"/>
            </a:xfrm>
            <a:prstGeom prst="rect">
              <a:avLst/>
            </a:prstGeom>
            <a:solidFill>
              <a:srgbClr val="7B88A5"/>
            </a:solidFill>
            <a:ln>
              <a:noFill/>
            </a:ln>
            <a:effectLst/>
          </p:spPr>
          <p:txBody>
            <a:bodyPr wrap="square" lIns="121919" tIns="121919" rIns="121919" bIns="121919" numCol="1" anchor="ctr">
              <a:noAutofit/>
            </a:bodyPr>
            <a:lstStyle/>
            <a:p>
              <a:endParaRPr/>
            </a:p>
          </p:txBody>
        </p:sp>
        <p:pic>
          <p:nvPicPr>
            <p:cNvPr id="12" name="Rectangle" descr="Rectangle"/>
            <p:cNvPicPr>
              <a:picLocks/>
            </p:cNvPicPr>
            <p:nvPr/>
          </p:nvPicPr>
          <p:blipFill>
            <a:blip r:embed="rId2">
              <a:extLst/>
            </a:blip>
            <a:stretch>
              <a:fillRect/>
            </a:stretch>
          </p:blipFill>
          <p:spPr>
            <a:xfrm>
              <a:off x="0" y="-1"/>
              <a:ext cx="25640772" cy="3233977"/>
            </a:xfrm>
            <a:prstGeom prst="rect">
              <a:avLst/>
            </a:prstGeom>
            <a:effectLst/>
          </p:spPr>
        </p:pic>
      </p:gr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311699" y="2150849"/>
            <a:ext cx="8520602" cy="841801"/>
          </a:xfrm>
          <a:prstGeom prst="rect">
            <a:avLst/>
          </a:prstGeom>
        </p:spPr>
        <p:txBody>
          <a:bodyPr anchor="ctr"/>
          <a:lstStyle>
            <a:lvl1pPr algn="ctr">
              <a:defRPr sz="3600" b="0" cap="all">
                <a:latin typeface="Gotham Extra Light"/>
                <a:ea typeface="Gotham Extra Light"/>
                <a:cs typeface="Gotham Extra Light"/>
                <a:sym typeface="Gotham Extra Light"/>
              </a:defRPr>
            </a:lvl1pPr>
          </a:lstStyle>
          <a:p>
            <a:r>
              <a:t>Title Text</a:t>
            </a:r>
          </a:p>
        </p:txBody>
      </p:sp>
      <p:sp>
        <p:nvSpPr>
          <p:cNvPr id="1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160" name="Title Text"/>
          <p:cNvSpPr txBox="1">
            <a:spLocks noGrp="1"/>
          </p:cNvSpPr>
          <p:nvPr>
            <p:ph type="title"/>
          </p:nvPr>
        </p:nvSpPr>
        <p:spPr>
          <a:prstGeom prst="rect">
            <a:avLst/>
          </a:prstGeom>
        </p:spPr>
        <p:txBody>
          <a:bodyPr/>
          <a:lstStyle/>
          <a:p>
            <a:r>
              <a:t>Title Text</a:t>
            </a:r>
          </a:p>
        </p:txBody>
      </p:sp>
      <p:sp>
        <p:nvSpPr>
          <p:cNvPr id="16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169" name="Title Text"/>
          <p:cNvSpPr txBox="1">
            <a:spLocks noGrp="1"/>
          </p:cNvSpPr>
          <p:nvPr>
            <p:ph type="title"/>
          </p:nvPr>
        </p:nvSpPr>
        <p:spPr>
          <a:prstGeom prst="rect">
            <a:avLst/>
          </a:prstGeom>
        </p:spPr>
        <p:txBody>
          <a:bodyPr/>
          <a:lstStyle/>
          <a:p>
            <a:r>
              <a:t>Title Text</a:t>
            </a:r>
          </a:p>
        </p:txBody>
      </p:sp>
      <p:sp>
        <p:nvSpPr>
          <p:cNvPr id="170" name="Body Level One…"/>
          <p:cNvSpPr txBox="1">
            <a:spLocks noGrp="1"/>
          </p:cNvSpPr>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171" name="Google Shape;23;p5"/>
          <p:cNvSpPr txBox="1">
            <a:spLocks noGrp="1"/>
          </p:cNvSpPr>
          <p:nvPr>
            <p:ph type="body" sz="half" idx="13"/>
          </p:nvPr>
        </p:nvSpPr>
        <p:spPr>
          <a:xfrm>
            <a:off x="4832399" y="1152475"/>
            <a:ext cx="3999902" cy="3416400"/>
          </a:xfrm>
          <a:prstGeom prst="rect">
            <a:avLst/>
          </a:prstGeom>
        </p:spPr>
        <p:txBody>
          <a:bodyPr/>
          <a:lstStyle/>
          <a:p>
            <a:pPr indent="-317500">
              <a:buSzPts val="1400"/>
              <a:defRPr sz="1400"/>
            </a:pPr>
            <a:endParaRPr/>
          </a:p>
        </p:txBody>
      </p:sp>
      <p:sp>
        <p:nvSpPr>
          <p:cNvPr id="1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179" name="Title Text"/>
          <p:cNvSpPr txBox="1">
            <a:spLocks noGrp="1"/>
          </p:cNvSpPr>
          <p:nvPr>
            <p:ph type="title"/>
          </p:nvPr>
        </p:nvSpPr>
        <p:spPr>
          <a:prstGeom prst="rect">
            <a:avLst/>
          </a:prstGeom>
        </p:spPr>
        <p:txBody>
          <a:bodyPr/>
          <a:lstStyle/>
          <a:p>
            <a:r>
              <a:t>Title Text</a:t>
            </a:r>
          </a:p>
        </p:txBody>
      </p:sp>
      <p:sp>
        <p:nvSpPr>
          <p:cNvPr id="1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187" name="Title Text"/>
          <p:cNvSpPr txBox="1">
            <a:spLocks noGrp="1"/>
          </p:cNvSpPr>
          <p:nvPr>
            <p:ph type="title"/>
          </p:nvPr>
        </p:nvSpPr>
        <p:spPr>
          <a:xfrm>
            <a:off x="311699" y="555600"/>
            <a:ext cx="2808001" cy="755700"/>
          </a:xfrm>
          <a:prstGeom prst="rect">
            <a:avLst/>
          </a:prstGeom>
        </p:spPr>
        <p:txBody>
          <a:bodyPr anchor="b"/>
          <a:lstStyle>
            <a:lvl1pPr>
              <a:defRPr sz="2400"/>
            </a:lvl1pPr>
          </a:lstStyle>
          <a:p>
            <a:r>
              <a:t>Title Text</a:t>
            </a:r>
          </a:p>
        </p:txBody>
      </p:sp>
      <p:sp>
        <p:nvSpPr>
          <p:cNvPr id="188" name="Body Level One…"/>
          <p:cNvSpPr txBox="1">
            <a:spLocks noGrp="1"/>
          </p:cNvSpPr>
          <p:nvPr>
            <p:ph type="body" sz="quarter" idx="1"/>
          </p:nvPr>
        </p:nvSpPr>
        <p:spPr>
          <a:xfrm>
            <a:off x="311699" y="1389599"/>
            <a:ext cx="28080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Body Level One</a:t>
            </a:r>
          </a:p>
          <a:p>
            <a:pPr lvl="1"/>
            <a:r>
              <a:t>Body Level Two</a:t>
            </a:r>
          </a:p>
          <a:p>
            <a:pPr lvl="2"/>
            <a:r>
              <a:t>Body Level Three</a:t>
            </a:r>
          </a:p>
          <a:p>
            <a:pPr lvl="3"/>
            <a:r>
              <a:t>Body Level Four</a:t>
            </a:r>
          </a:p>
          <a:p>
            <a:pPr lvl="4"/>
            <a:r>
              <a:t>Body Level Five</a:t>
            </a:r>
          </a:p>
        </p:txBody>
      </p:sp>
      <p:sp>
        <p:nvSpPr>
          <p:cNvPr id="1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196" name="Title Text"/>
          <p:cNvSpPr txBox="1">
            <a:spLocks noGrp="1"/>
          </p:cNvSpPr>
          <p:nvPr>
            <p:ph type="title"/>
          </p:nvPr>
        </p:nvSpPr>
        <p:spPr>
          <a:xfrm>
            <a:off x="490250" y="450149"/>
            <a:ext cx="6367801" cy="4090801"/>
          </a:xfrm>
          <a:prstGeom prst="rect">
            <a:avLst/>
          </a:prstGeom>
        </p:spPr>
        <p:txBody>
          <a:bodyPr anchor="ctr"/>
          <a:lstStyle>
            <a:lvl1pPr>
              <a:defRPr sz="4800" b="0" cap="all">
                <a:latin typeface="Gotham Extra Light"/>
                <a:ea typeface="Gotham Extra Light"/>
                <a:cs typeface="Gotham Extra Light"/>
                <a:sym typeface="Gotham Extra Light"/>
              </a:defRPr>
            </a:lvl1pPr>
          </a:lstStyle>
          <a:p>
            <a:r>
              <a:t>Title Text</a:t>
            </a:r>
          </a:p>
        </p:txBody>
      </p:sp>
      <p:sp>
        <p:nvSpPr>
          <p:cNvPr id="1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204" name="Google Shape;36;p9"/>
          <p:cNvSpPr/>
          <p:nvPr/>
        </p:nvSpPr>
        <p:spPr>
          <a:xfrm>
            <a:off x="4572000" y="-125"/>
            <a:ext cx="4572000" cy="5143501"/>
          </a:xfrm>
          <a:prstGeom prst="rect">
            <a:avLst/>
          </a:prstGeom>
          <a:solidFill>
            <a:srgbClr val="EEEEEE"/>
          </a:solidFill>
          <a:ln w="12700">
            <a:miter lim="400000"/>
          </a:ln>
        </p:spPr>
        <p:txBody>
          <a:bodyPr lIns="45719" rIns="45719" anchor="ctr"/>
          <a:lstStyle/>
          <a:p>
            <a:endParaRPr/>
          </a:p>
        </p:txBody>
      </p:sp>
      <p:sp>
        <p:nvSpPr>
          <p:cNvPr id="205" name="Title Text"/>
          <p:cNvSpPr txBox="1">
            <a:spLocks noGrp="1"/>
          </p:cNvSpPr>
          <p:nvPr>
            <p:ph type="title"/>
          </p:nvPr>
        </p:nvSpPr>
        <p:spPr>
          <a:xfrm>
            <a:off x="265500" y="1233175"/>
            <a:ext cx="4045200" cy="1482301"/>
          </a:xfrm>
          <a:prstGeom prst="rect">
            <a:avLst/>
          </a:prstGeom>
        </p:spPr>
        <p:txBody>
          <a:bodyPr anchor="b"/>
          <a:lstStyle>
            <a:lvl1pPr algn="ctr">
              <a:defRPr sz="4200" b="0" cap="all">
                <a:latin typeface="Gotham Extra Light"/>
                <a:ea typeface="Gotham Extra Light"/>
                <a:cs typeface="Gotham Extra Light"/>
                <a:sym typeface="Gotham Extra Light"/>
              </a:defRPr>
            </a:lvl1pPr>
          </a:lstStyle>
          <a:p>
            <a:r>
              <a:t>Title Text</a:t>
            </a:r>
          </a:p>
        </p:txBody>
      </p:sp>
      <p:sp>
        <p:nvSpPr>
          <p:cNvPr id="206" name="Body Level One…"/>
          <p:cNvSpPr txBox="1">
            <a:spLocks noGrp="1"/>
          </p:cNvSpPr>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207" name="Google Shape;39;p9"/>
          <p:cNvSpPr txBox="1">
            <a:spLocks noGrp="1"/>
          </p:cNvSpPr>
          <p:nvPr>
            <p:ph type="body" sz="half" idx="13"/>
          </p:nvPr>
        </p:nvSpPr>
        <p:spPr>
          <a:xfrm>
            <a:off x="4939500" y="724074"/>
            <a:ext cx="3837000" cy="3695102"/>
          </a:xfrm>
          <a:prstGeom prst="rect">
            <a:avLst/>
          </a:prstGeom>
        </p:spPr>
        <p:txBody>
          <a:bodyPr anchor="ctr"/>
          <a:lstStyle/>
          <a:p>
            <a:pPr>
              <a:defRPr>
                <a:latin typeface="+mj-lt"/>
                <a:ea typeface="+mj-ea"/>
                <a:cs typeface="+mj-cs"/>
                <a:sym typeface="Arial"/>
              </a:defRPr>
            </a:pPr>
            <a:endParaRPr/>
          </a:p>
        </p:txBody>
      </p:sp>
      <p:sp>
        <p:nvSpPr>
          <p:cNvPr id="2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UE BOX RIGHT">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6" name="Rectangle"/>
          <p:cNvGrpSpPr/>
          <p:nvPr userDrawn="1"/>
        </p:nvGrpSpPr>
        <p:grpSpPr>
          <a:xfrm>
            <a:off x="4242531" y="-153453"/>
            <a:ext cx="4954430" cy="5569959"/>
            <a:chOff x="0" y="0"/>
            <a:chExt cx="13106930" cy="14735308"/>
          </a:xfrm>
        </p:grpSpPr>
        <p:sp>
          <p:nvSpPr>
            <p:cNvPr id="7" name="Rectangle"/>
            <p:cNvSpPr/>
            <p:nvPr/>
          </p:nvSpPr>
          <p:spPr>
            <a:xfrm>
              <a:off x="63500" y="63499"/>
              <a:ext cx="12979930" cy="14608310"/>
            </a:xfrm>
            <a:prstGeom prst="rect">
              <a:avLst/>
            </a:prstGeom>
            <a:solidFill>
              <a:srgbClr val="7B88A5"/>
            </a:solidFill>
            <a:ln>
              <a:noFill/>
            </a:ln>
            <a:effectLst/>
          </p:spPr>
          <p:txBody>
            <a:bodyPr wrap="square" lIns="121919" tIns="121919" rIns="121919" bIns="121919" numCol="1" anchor="ctr">
              <a:noAutofit/>
            </a:bodyPr>
            <a:lstStyle/>
            <a:p>
              <a:endParaRPr/>
            </a:p>
          </p:txBody>
        </p:sp>
        <p:pic>
          <p:nvPicPr>
            <p:cNvPr id="8" name="Rectangle" descr="Rectangle"/>
            <p:cNvPicPr>
              <a:picLocks/>
            </p:cNvPicPr>
            <p:nvPr/>
          </p:nvPicPr>
          <p:blipFill>
            <a:blip r:embed="rId2">
              <a:extLst/>
            </a:blip>
            <a:stretch>
              <a:fillRect/>
            </a:stretch>
          </p:blipFill>
          <p:spPr>
            <a:xfrm>
              <a:off x="-1" y="-1"/>
              <a:ext cx="13106931" cy="14735310"/>
            </a:xfrm>
            <a:prstGeom prst="rect">
              <a:avLst/>
            </a:prstGeom>
            <a:effectLst/>
          </p:spPr>
        </p:pic>
      </p:gr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215" name="Body Level One…"/>
          <p:cNvSpPr txBox="1">
            <a:spLocks noGrp="1"/>
          </p:cNvSpPr>
          <p:nvPr>
            <p:ph type="body" sz="quarter" idx="1"/>
          </p:nvPr>
        </p:nvSpPr>
        <p:spPr>
          <a:xfrm>
            <a:off x="311699" y="4230575"/>
            <a:ext cx="9144001" cy="605101"/>
          </a:xfrm>
          <a:prstGeom prst="rect">
            <a:avLst/>
          </a:prstGeom>
        </p:spPr>
        <p:txBody>
          <a:bodyPr anchor="ctr"/>
          <a:lstStyle>
            <a:lvl1pPr marL="228600" indent="0">
              <a:lnSpc>
                <a:spcPct val="100000"/>
              </a:lnSpc>
              <a:buClrTx/>
              <a:buSzTx/>
              <a:buFontTx/>
              <a:buNone/>
              <a:defRPr>
                <a:latin typeface="Gotham Medium"/>
                <a:ea typeface="Gotham Medium"/>
                <a:cs typeface="Gotham Medium"/>
                <a:sym typeface="Gotham Medium"/>
              </a:defRPr>
            </a:lvl1pPr>
            <a:lvl2pPr>
              <a:lnSpc>
                <a:spcPct val="100000"/>
              </a:lnSpc>
              <a:buClrTx/>
              <a:buFontTx/>
              <a:defRPr>
                <a:latin typeface="Gotham Medium"/>
                <a:ea typeface="Gotham Medium"/>
                <a:cs typeface="Gotham Medium"/>
                <a:sym typeface="Gotham Medium"/>
              </a:defRPr>
            </a:lvl2pPr>
            <a:lvl3pPr>
              <a:lnSpc>
                <a:spcPct val="100000"/>
              </a:lnSpc>
              <a:buClrTx/>
              <a:buFontTx/>
              <a:defRPr>
                <a:latin typeface="Gotham Medium"/>
                <a:ea typeface="Gotham Medium"/>
                <a:cs typeface="Gotham Medium"/>
                <a:sym typeface="Gotham Medium"/>
              </a:defRPr>
            </a:lvl3pPr>
            <a:lvl4pPr>
              <a:lnSpc>
                <a:spcPct val="100000"/>
              </a:lnSpc>
              <a:buClrTx/>
              <a:buFontTx/>
              <a:defRPr>
                <a:latin typeface="Gotham Medium"/>
                <a:ea typeface="Gotham Medium"/>
                <a:cs typeface="Gotham Medium"/>
                <a:sym typeface="Gotham Medium"/>
              </a:defRPr>
            </a:lvl4pPr>
            <a:lvl5pPr>
              <a:lnSpc>
                <a:spcPct val="100000"/>
              </a:lnSpc>
              <a:buClrTx/>
              <a:buFontTx/>
              <a:defRPr>
                <a:latin typeface="Gotham Medium"/>
                <a:ea typeface="Gotham Medium"/>
                <a:cs typeface="Gotham Medium"/>
                <a:sym typeface="Gotham Medium"/>
              </a:defRPr>
            </a:lvl5pPr>
          </a:lstStyle>
          <a:p>
            <a:r>
              <a:t>Body Level One</a:t>
            </a:r>
          </a:p>
          <a:p>
            <a:pPr lvl="1"/>
            <a:r>
              <a:t>Body Level Two</a:t>
            </a:r>
          </a:p>
          <a:p>
            <a:pPr lvl="2"/>
            <a:r>
              <a:t>Body Level Three</a:t>
            </a:r>
          </a:p>
          <a:p>
            <a:pPr lvl="3"/>
            <a:r>
              <a:t>Body Level Four</a:t>
            </a:r>
          </a:p>
          <a:p>
            <a:pPr lvl="4"/>
            <a:r>
              <a:t>Body Level Five</a:t>
            </a:r>
          </a:p>
        </p:txBody>
      </p:sp>
      <p:sp>
        <p:nvSpPr>
          <p:cNvPr id="2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311699" y="1106125"/>
            <a:ext cx="8520602" cy="1963500"/>
          </a:xfrm>
          <a:prstGeom prst="rect">
            <a:avLst/>
          </a:prstGeom>
        </p:spPr>
        <p:txBody>
          <a:bodyPr anchor="b"/>
          <a:lstStyle>
            <a:lvl1pPr algn="ctr">
              <a:defRPr sz="10000" b="0" cap="all">
                <a:latin typeface="Gotham Extra Light"/>
                <a:ea typeface="Gotham Extra Light"/>
                <a:cs typeface="Gotham Extra Light"/>
                <a:sym typeface="Gotham Extra Light"/>
              </a:defRPr>
            </a:lvl1pPr>
          </a:lstStyle>
          <a:p>
            <a:r>
              <a:t>Title Text</a:t>
            </a:r>
          </a:p>
        </p:txBody>
      </p:sp>
      <p:sp>
        <p:nvSpPr>
          <p:cNvPr id="224" name="Body Level One…"/>
          <p:cNvSpPr txBox="1">
            <a:spLocks noGrp="1"/>
          </p:cNvSpPr>
          <p:nvPr>
            <p:ph type="body" sz="half" idx="1"/>
          </p:nvPr>
        </p:nvSpPr>
        <p:spPr>
          <a:xfrm>
            <a:off x="311699" y="3152225"/>
            <a:ext cx="8520602" cy="130080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OBJECTIVES">
    <p:spTree>
      <p:nvGrpSpPr>
        <p:cNvPr id="1" name=""/>
        <p:cNvGrpSpPr/>
        <p:nvPr/>
      </p:nvGrpSpPr>
      <p:grpSpPr>
        <a:xfrm>
          <a:off x="0" y="0"/>
          <a:ext cx="0" cy="0"/>
          <a:chOff x="0" y="0"/>
          <a:chExt cx="0" cy="0"/>
        </a:xfrm>
      </p:grpSpPr>
      <p:pic>
        <p:nvPicPr>
          <p:cNvPr id="30" name="Rectangle"/>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909280" y="-235147"/>
            <a:ext cx="9925402" cy="5582952"/>
          </a:xfrm>
          <a:prstGeom prst="rect">
            <a:avLst/>
          </a:prstGeom>
          <a:noFill/>
          <a:ln>
            <a:noFill/>
          </a:ln>
        </p:spPr>
      </p:pic>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9" name="Rectangle"/>
          <p:cNvGrpSpPr/>
          <p:nvPr userDrawn="1"/>
        </p:nvGrpSpPr>
        <p:grpSpPr>
          <a:xfrm>
            <a:off x="-85626" y="-259150"/>
            <a:ext cx="4954430" cy="5569959"/>
            <a:chOff x="0" y="0"/>
            <a:chExt cx="13106930" cy="14735308"/>
          </a:xfrm>
        </p:grpSpPr>
        <p:sp>
          <p:nvSpPr>
            <p:cNvPr id="10" name="Rectangle"/>
            <p:cNvSpPr/>
            <p:nvPr/>
          </p:nvSpPr>
          <p:spPr>
            <a:xfrm>
              <a:off x="63500" y="63499"/>
              <a:ext cx="12979930" cy="14608310"/>
            </a:xfrm>
            <a:prstGeom prst="rect">
              <a:avLst/>
            </a:prstGeom>
            <a:solidFill>
              <a:srgbClr val="7B88A5"/>
            </a:solidFill>
            <a:ln>
              <a:noFill/>
            </a:ln>
            <a:effectLst/>
          </p:spPr>
          <p:txBody>
            <a:bodyPr wrap="square" lIns="121919" tIns="121919" rIns="121919" bIns="121919" numCol="1" anchor="ctr">
              <a:noAutofit/>
            </a:bodyPr>
            <a:lstStyle/>
            <a:p>
              <a:endParaRPr/>
            </a:p>
          </p:txBody>
        </p:sp>
        <p:pic>
          <p:nvPicPr>
            <p:cNvPr id="11" name="Rectangle" descr="Rectangle"/>
            <p:cNvPicPr>
              <a:picLocks/>
            </p:cNvPicPr>
            <p:nvPr/>
          </p:nvPicPr>
          <p:blipFill>
            <a:blip r:embed="rId3">
              <a:extLst/>
            </a:blip>
            <a:stretch>
              <a:fillRect/>
            </a:stretch>
          </p:blipFill>
          <p:spPr>
            <a:xfrm>
              <a:off x="-1" y="-1"/>
              <a:ext cx="13106931" cy="14735310"/>
            </a:xfrm>
            <a:prstGeom prst="rect">
              <a:avLst/>
            </a:prstGeom>
            <a:effectLst/>
          </p:spPr>
        </p:pic>
      </p:grpSp>
    </p:spTree>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WHAT IS SEXTORTION">
    <p:spTree>
      <p:nvGrpSpPr>
        <p:cNvPr id="1" name=""/>
        <p:cNvGrpSpPr/>
        <p:nvPr/>
      </p:nvGrpSpPr>
      <p:grpSpPr>
        <a:xfrm>
          <a:off x="0" y="0"/>
          <a:ext cx="0" cy="0"/>
          <a:chOff x="0" y="0"/>
          <a:chExt cx="0" cy="0"/>
        </a:xfrm>
      </p:grpSpPr>
      <p:grpSp>
        <p:nvGrpSpPr>
          <p:cNvPr id="45" name="Rectangle"/>
          <p:cNvGrpSpPr/>
          <p:nvPr/>
        </p:nvGrpSpPr>
        <p:grpSpPr>
          <a:xfrm>
            <a:off x="4277533" y="-167308"/>
            <a:ext cx="5466796" cy="5478117"/>
            <a:chOff x="-268600" y="25400"/>
            <a:chExt cx="5466795" cy="5478116"/>
          </a:xfrm>
        </p:grpSpPr>
        <p:sp>
          <p:nvSpPr>
            <p:cNvPr id="44" name="Rectangle"/>
            <p:cNvSpPr/>
            <p:nvPr/>
          </p:nvSpPr>
          <p:spPr>
            <a:xfrm>
              <a:off x="25400" y="25400"/>
              <a:ext cx="4867474" cy="5478116"/>
            </a:xfrm>
            <a:prstGeom prst="rect">
              <a:avLst/>
            </a:prstGeom>
            <a:blipFill rotWithShape="1">
              <a:blip r:embed="rId2"/>
              <a:srcRect/>
              <a:stretch>
                <a:fillRect/>
              </a:stretch>
            </a:blipFill>
            <a:ln>
              <a:noFill/>
            </a:ln>
            <a:effectLst/>
          </p:spPr>
          <p:txBody>
            <a:bodyPr wrap="square" lIns="45719" tIns="45719" rIns="45719" bIns="45719" numCol="1" anchor="ctr">
              <a:noAutofit/>
            </a:bodyPr>
            <a:lstStyle/>
            <a:p>
              <a:endParaRPr/>
            </a:p>
          </p:txBody>
        </p:sp>
        <p:pic>
          <p:nvPicPr>
            <p:cNvPr id="43" name="Rectangle"/>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68600" y="36721"/>
              <a:ext cx="5466795" cy="5466795"/>
            </a:xfrm>
            <a:prstGeom prst="rect">
              <a:avLst/>
            </a:prstGeom>
            <a:noFill/>
            <a:ln>
              <a:noFill/>
            </a:ln>
          </p:spPr>
        </p:pic>
      </p:gr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9" name="Rectangle"/>
          <p:cNvGrpSpPr/>
          <p:nvPr userDrawn="1"/>
        </p:nvGrpSpPr>
        <p:grpSpPr>
          <a:xfrm>
            <a:off x="-85626" y="-259150"/>
            <a:ext cx="4954430" cy="5569959"/>
            <a:chOff x="0" y="0"/>
            <a:chExt cx="13106930" cy="14735308"/>
          </a:xfrm>
        </p:grpSpPr>
        <p:sp>
          <p:nvSpPr>
            <p:cNvPr id="10" name="Rectangle"/>
            <p:cNvSpPr/>
            <p:nvPr/>
          </p:nvSpPr>
          <p:spPr>
            <a:xfrm>
              <a:off x="63500" y="63499"/>
              <a:ext cx="12979930" cy="14608310"/>
            </a:xfrm>
            <a:prstGeom prst="rect">
              <a:avLst/>
            </a:prstGeom>
            <a:solidFill>
              <a:srgbClr val="7B88A5"/>
            </a:solidFill>
            <a:ln>
              <a:noFill/>
            </a:ln>
            <a:effectLst/>
          </p:spPr>
          <p:txBody>
            <a:bodyPr wrap="square" lIns="121919" tIns="121919" rIns="121919" bIns="121919" numCol="1" anchor="ctr">
              <a:noAutofit/>
            </a:bodyPr>
            <a:lstStyle/>
            <a:p>
              <a:endParaRPr/>
            </a:p>
          </p:txBody>
        </p:sp>
        <p:pic>
          <p:nvPicPr>
            <p:cNvPr id="11" name="Rectangle" descr="Rectangle"/>
            <p:cNvPicPr>
              <a:picLocks/>
            </p:cNvPicPr>
            <p:nvPr/>
          </p:nvPicPr>
          <p:blipFill>
            <a:blip r:embed="rId4">
              <a:extLst/>
            </a:blip>
            <a:stretch>
              <a:fillRect/>
            </a:stretch>
          </p:blipFill>
          <p:spPr>
            <a:xfrm>
              <a:off x="-1" y="-1"/>
              <a:ext cx="13106931" cy="14735310"/>
            </a:xfrm>
            <a:prstGeom prst="rect">
              <a:avLst/>
            </a:prstGeom>
            <a:effectLst/>
          </p:spPr>
        </p:pic>
      </p:grpSp>
    </p:spTree>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RUSTED ADULTS">
    <p:spTree>
      <p:nvGrpSpPr>
        <p:cNvPr id="1" name=""/>
        <p:cNvGrpSpPr/>
        <p:nvPr/>
      </p:nvGrpSpPr>
      <p:grpSpPr>
        <a:xfrm>
          <a:off x="0" y="0"/>
          <a:ext cx="0" cy="0"/>
          <a:chOff x="0" y="0"/>
          <a:chExt cx="0" cy="0"/>
        </a:xfrm>
      </p:grpSpPr>
      <p:pic>
        <p:nvPicPr>
          <p:cNvPr id="56" name="Rectangle"/>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2885893" y="-333247"/>
            <a:ext cx="8213068" cy="5475378"/>
          </a:xfrm>
          <a:prstGeom prst="rect">
            <a:avLst/>
          </a:prstGeom>
          <a:effectLst/>
        </p:spPr>
      </p:pic>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9" name="Rectangle"/>
          <p:cNvGrpSpPr/>
          <p:nvPr userDrawn="1"/>
        </p:nvGrpSpPr>
        <p:grpSpPr>
          <a:xfrm>
            <a:off x="-85626" y="-259150"/>
            <a:ext cx="4954430" cy="5569959"/>
            <a:chOff x="0" y="0"/>
            <a:chExt cx="13106930" cy="14735308"/>
          </a:xfrm>
        </p:grpSpPr>
        <p:sp>
          <p:nvSpPr>
            <p:cNvPr id="10" name="Rectangle"/>
            <p:cNvSpPr/>
            <p:nvPr/>
          </p:nvSpPr>
          <p:spPr>
            <a:xfrm>
              <a:off x="63500" y="63499"/>
              <a:ext cx="12979930" cy="14608310"/>
            </a:xfrm>
            <a:prstGeom prst="rect">
              <a:avLst/>
            </a:prstGeom>
            <a:solidFill>
              <a:srgbClr val="7B88A5"/>
            </a:solidFill>
            <a:ln>
              <a:noFill/>
            </a:ln>
            <a:effectLst/>
          </p:spPr>
          <p:txBody>
            <a:bodyPr wrap="square" lIns="121919" tIns="121919" rIns="121919" bIns="121919" numCol="1" anchor="ctr">
              <a:noAutofit/>
            </a:bodyPr>
            <a:lstStyle/>
            <a:p>
              <a:endParaRPr/>
            </a:p>
          </p:txBody>
        </p:sp>
        <p:pic>
          <p:nvPicPr>
            <p:cNvPr id="11" name="Rectangle" descr="Rectangle"/>
            <p:cNvPicPr>
              <a:picLocks/>
            </p:cNvPicPr>
            <p:nvPr/>
          </p:nvPicPr>
          <p:blipFill>
            <a:blip r:embed="rId3">
              <a:extLst/>
            </a:blip>
            <a:stretch>
              <a:fillRect/>
            </a:stretch>
          </p:blipFill>
          <p:spPr>
            <a:xfrm>
              <a:off x="-1" y="-1"/>
              <a:ext cx="13106931" cy="14735310"/>
            </a:xfrm>
            <a:prstGeom prst="rect">
              <a:avLst/>
            </a:prstGeom>
            <a:effectLst/>
          </p:spPr>
        </p:pic>
      </p:grpSp>
    </p:spTree>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UE BOX RIGHT">
    <p:spTree>
      <p:nvGrpSpPr>
        <p:cNvPr id="1" name=""/>
        <p:cNvGrpSpPr/>
        <p:nvPr/>
      </p:nvGrpSpPr>
      <p:grpSpPr>
        <a:xfrm>
          <a:off x="0" y="0"/>
          <a:ext cx="0" cy="0"/>
          <a:chOff x="0" y="0"/>
          <a:chExt cx="0" cy="0"/>
        </a:xfrm>
      </p:grpSpPr>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6" name="Rectangle"/>
          <p:cNvGrpSpPr/>
          <p:nvPr userDrawn="1"/>
        </p:nvGrpSpPr>
        <p:grpSpPr>
          <a:xfrm>
            <a:off x="-85626" y="-259150"/>
            <a:ext cx="4954430" cy="5569959"/>
            <a:chOff x="0" y="0"/>
            <a:chExt cx="13106930" cy="14735308"/>
          </a:xfrm>
        </p:grpSpPr>
        <p:sp>
          <p:nvSpPr>
            <p:cNvPr id="7" name="Rectangle"/>
            <p:cNvSpPr/>
            <p:nvPr/>
          </p:nvSpPr>
          <p:spPr>
            <a:xfrm>
              <a:off x="63500" y="63499"/>
              <a:ext cx="12979930" cy="14608310"/>
            </a:xfrm>
            <a:prstGeom prst="rect">
              <a:avLst/>
            </a:prstGeom>
            <a:solidFill>
              <a:srgbClr val="7B88A5"/>
            </a:solidFill>
            <a:ln>
              <a:noFill/>
            </a:ln>
            <a:effectLst/>
          </p:spPr>
          <p:txBody>
            <a:bodyPr wrap="square" lIns="121919" tIns="121919" rIns="121919" bIns="121919" numCol="1" anchor="ctr">
              <a:noAutofit/>
            </a:bodyPr>
            <a:lstStyle/>
            <a:p>
              <a:endParaRPr/>
            </a:p>
          </p:txBody>
        </p:sp>
        <p:pic>
          <p:nvPicPr>
            <p:cNvPr id="8" name="Rectangle" descr="Rectangle"/>
            <p:cNvPicPr>
              <a:picLocks/>
            </p:cNvPicPr>
            <p:nvPr/>
          </p:nvPicPr>
          <p:blipFill>
            <a:blip r:embed="rId2">
              <a:extLst/>
            </a:blip>
            <a:stretch>
              <a:fillRect/>
            </a:stretch>
          </p:blipFill>
          <p:spPr>
            <a:xfrm>
              <a:off x="-1" y="-1"/>
              <a:ext cx="13106931" cy="14735310"/>
            </a:xfrm>
            <a:prstGeom prst="rect">
              <a:avLst/>
            </a:prstGeom>
            <a:effectLst/>
          </p:spPr>
        </p:pic>
      </p:gr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WHY">
    <p:spTree>
      <p:nvGrpSpPr>
        <p:cNvPr id="1" name=""/>
        <p:cNvGrpSpPr/>
        <p:nvPr/>
      </p:nvGrpSpPr>
      <p:grpSpPr>
        <a:xfrm>
          <a:off x="0" y="0"/>
          <a:ext cx="0" cy="0"/>
          <a:chOff x="0" y="0"/>
          <a:chExt cx="0" cy="0"/>
        </a:xfrm>
      </p:grpSpPr>
      <p:pic>
        <p:nvPicPr>
          <p:cNvPr id="79" name="Rectangle"/>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2830136" y="1285"/>
            <a:ext cx="7711396" cy="5140930"/>
          </a:xfrm>
          <a:prstGeom prst="rect">
            <a:avLst/>
          </a:prstGeom>
          <a:effectLst/>
        </p:spPr>
      </p:pic>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9" name="Rectangle"/>
          <p:cNvGrpSpPr/>
          <p:nvPr userDrawn="1"/>
        </p:nvGrpSpPr>
        <p:grpSpPr>
          <a:xfrm>
            <a:off x="-85626" y="-259150"/>
            <a:ext cx="4954430" cy="5569959"/>
            <a:chOff x="0" y="0"/>
            <a:chExt cx="13106930" cy="14735308"/>
          </a:xfrm>
        </p:grpSpPr>
        <p:sp>
          <p:nvSpPr>
            <p:cNvPr id="10" name="Rectangle"/>
            <p:cNvSpPr/>
            <p:nvPr/>
          </p:nvSpPr>
          <p:spPr>
            <a:xfrm>
              <a:off x="63500" y="63499"/>
              <a:ext cx="12979930" cy="14608310"/>
            </a:xfrm>
            <a:prstGeom prst="rect">
              <a:avLst/>
            </a:prstGeom>
            <a:solidFill>
              <a:srgbClr val="7B88A5"/>
            </a:solidFill>
            <a:ln>
              <a:noFill/>
            </a:ln>
            <a:effectLst/>
          </p:spPr>
          <p:txBody>
            <a:bodyPr wrap="square" lIns="121919" tIns="121919" rIns="121919" bIns="121919" numCol="1" anchor="ctr">
              <a:noAutofit/>
            </a:bodyPr>
            <a:lstStyle/>
            <a:p>
              <a:endParaRPr/>
            </a:p>
          </p:txBody>
        </p:sp>
        <p:pic>
          <p:nvPicPr>
            <p:cNvPr id="11" name="Rectangle" descr="Rectangle"/>
            <p:cNvPicPr>
              <a:picLocks/>
            </p:cNvPicPr>
            <p:nvPr/>
          </p:nvPicPr>
          <p:blipFill>
            <a:blip r:embed="rId3">
              <a:extLst/>
            </a:blip>
            <a:stretch>
              <a:fillRect/>
            </a:stretch>
          </p:blipFill>
          <p:spPr>
            <a:xfrm>
              <a:off x="-1" y="-1"/>
              <a:ext cx="13106931" cy="14735310"/>
            </a:xfrm>
            <a:prstGeom prst="rect">
              <a:avLst/>
            </a:prstGeom>
            <a:effectLst/>
          </p:spPr>
        </p:pic>
      </p:grpSp>
    </p:spTree>
  </p:cSld>
  <p:clrMapOvr>
    <a:masterClrMapping/>
  </p:clrMapOvr>
  <p:transition spd="med"/>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EMOTIONAL ">
    <p:spTree>
      <p:nvGrpSpPr>
        <p:cNvPr id="1" name=""/>
        <p:cNvGrpSpPr/>
        <p:nvPr/>
      </p:nvGrpSpPr>
      <p:grpSpPr>
        <a:xfrm>
          <a:off x="0" y="0"/>
          <a:ext cx="0" cy="0"/>
          <a:chOff x="0" y="0"/>
          <a:chExt cx="0" cy="0"/>
        </a:xfrm>
      </p:grpSpPr>
      <p:pic>
        <p:nvPicPr>
          <p:cNvPr id="92" name="Rectangle"/>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2567150" y="1284"/>
            <a:ext cx="7711397" cy="5140931"/>
          </a:xfrm>
          <a:prstGeom prst="rect">
            <a:avLst/>
          </a:prstGeom>
          <a:effectLst/>
        </p:spPr>
      </p:pic>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9" name="Rectangle"/>
          <p:cNvGrpSpPr/>
          <p:nvPr userDrawn="1"/>
        </p:nvGrpSpPr>
        <p:grpSpPr>
          <a:xfrm>
            <a:off x="-85626" y="-259150"/>
            <a:ext cx="4954430" cy="5569959"/>
            <a:chOff x="0" y="0"/>
            <a:chExt cx="13106930" cy="14735308"/>
          </a:xfrm>
        </p:grpSpPr>
        <p:sp>
          <p:nvSpPr>
            <p:cNvPr id="10" name="Rectangle"/>
            <p:cNvSpPr/>
            <p:nvPr/>
          </p:nvSpPr>
          <p:spPr>
            <a:xfrm>
              <a:off x="63500" y="63499"/>
              <a:ext cx="12979930" cy="14608310"/>
            </a:xfrm>
            <a:prstGeom prst="rect">
              <a:avLst/>
            </a:prstGeom>
            <a:solidFill>
              <a:srgbClr val="7B88A5"/>
            </a:solidFill>
            <a:ln>
              <a:noFill/>
            </a:ln>
            <a:effectLst/>
          </p:spPr>
          <p:txBody>
            <a:bodyPr wrap="square" lIns="121919" tIns="121919" rIns="121919" bIns="121919" numCol="1" anchor="ctr">
              <a:noAutofit/>
            </a:bodyPr>
            <a:lstStyle/>
            <a:p>
              <a:endParaRPr/>
            </a:p>
          </p:txBody>
        </p:sp>
        <p:pic>
          <p:nvPicPr>
            <p:cNvPr id="11" name="Rectangle" descr="Rectangle"/>
            <p:cNvPicPr>
              <a:picLocks/>
            </p:cNvPicPr>
            <p:nvPr/>
          </p:nvPicPr>
          <p:blipFill>
            <a:blip r:embed="rId3">
              <a:extLst/>
            </a:blip>
            <a:stretch>
              <a:fillRect/>
            </a:stretch>
          </p:blipFill>
          <p:spPr>
            <a:xfrm>
              <a:off x="-1" y="-1"/>
              <a:ext cx="13106931" cy="14735310"/>
            </a:xfrm>
            <a:prstGeom prst="rect">
              <a:avLst/>
            </a:prstGeom>
            <a:effectLst/>
          </p:spPr>
        </p:pic>
      </p:grpSp>
    </p:spTree>
  </p:cSld>
  <p:clrMapOvr>
    <a:masterClrMapping/>
  </p:clrMapOvr>
  <p:transition spd="med"/>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LEGAL CONSEQUENCES">
    <p:spTree>
      <p:nvGrpSpPr>
        <p:cNvPr id="1" name=""/>
        <p:cNvGrpSpPr/>
        <p:nvPr/>
      </p:nvGrpSpPr>
      <p:grpSpPr>
        <a:xfrm>
          <a:off x="0" y="0"/>
          <a:ext cx="0" cy="0"/>
          <a:chOff x="0" y="0"/>
          <a:chExt cx="0" cy="0"/>
        </a:xfrm>
      </p:grpSpPr>
      <p:pic>
        <p:nvPicPr>
          <p:cNvPr id="105" name="Rectangle"/>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2153695" y="-156422"/>
            <a:ext cx="7980432" cy="5310808"/>
          </a:xfrm>
          <a:prstGeom prst="rect">
            <a:avLst/>
          </a:prstGeom>
          <a:effectLst/>
        </p:spPr>
      </p:pic>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15" name="Rectangle"/>
          <p:cNvGrpSpPr/>
          <p:nvPr userDrawn="1"/>
        </p:nvGrpSpPr>
        <p:grpSpPr>
          <a:xfrm>
            <a:off x="-71120" y="-146262"/>
            <a:ext cx="4954430" cy="5569959"/>
            <a:chOff x="0" y="0"/>
            <a:chExt cx="13106930" cy="14735308"/>
          </a:xfrm>
        </p:grpSpPr>
        <p:sp>
          <p:nvSpPr>
            <p:cNvPr id="16" name="Rectangle"/>
            <p:cNvSpPr/>
            <p:nvPr/>
          </p:nvSpPr>
          <p:spPr>
            <a:xfrm>
              <a:off x="63500" y="63499"/>
              <a:ext cx="12979930" cy="14608310"/>
            </a:xfrm>
            <a:prstGeom prst="rect">
              <a:avLst/>
            </a:prstGeom>
            <a:solidFill>
              <a:srgbClr val="9E91BC"/>
            </a:solidFill>
            <a:ln>
              <a:noFill/>
            </a:ln>
            <a:effectLst/>
          </p:spPr>
          <p:txBody>
            <a:bodyPr wrap="square" lIns="121919" tIns="121919" rIns="121919" bIns="121919" numCol="1" anchor="ctr">
              <a:noAutofit/>
            </a:bodyPr>
            <a:lstStyle/>
            <a:p>
              <a:endParaRPr/>
            </a:p>
          </p:txBody>
        </p:sp>
        <p:pic>
          <p:nvPicPr>
            <p:cNvPr id="17" name="Rectangle" descr="Rectangle"/>
            <p:cNvPicPr>
              <a:picLocks/>
            </p:cNvPicPr>
            <p:nvPr/>
          </p:nvPicPr>
          <p:blipFill>
            <a:blip r:embed="rId3">
              <a:extLst/>
            </a:blip>
            <a:stretch>
              <a:fillRect/>
            </a:stretch>
          </p:blipFill>
          <p:spPr>
            <a:xfrm>
              <a:off x="-1" y="-1"/>
              <a:ext cx="13106931" cy="14735310"/>
            </a:xfrm>
            <a:prstGeom prst="rect">
              <a:avLst/>
            </a:prstGeom>
            <a:effectLst/>
          </p:spPr>
        </p:pic>
      </p:grpSp>
    </p:spTree>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ormAutofit/>
          </a:bodyPr>
          <a:lstStyle/>
          <a:p>
            <a:r>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684345" y="4700819"/>
            <a:ext cx="336813" cy="318396"/>
          </a:xfrm>
          <a:prstGeom prst="rect">
            <a:avLst/>
          </a:prstGeom>
          <a:ln w="12700">
            <a:miter lim="400000"/>
          </a:ln>
        </p:spPr>
        <p:txBody>
          <a:bodyPr wrap="none" lIns="91424" tIns="91424" rIns="91424" bIns="91424" anchor="ctr">
            <a:spAutoFit/>
          </a:bodyPr>
          <a:lstStyle>
            <a:lvl1pPr algn="r">
              <a:defRPr sz="1000">
                <a:solidFill>
                  <a:schemeClr val="accent2">
                    <a:lumOff val="21764"/>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spd="med"/>
  <p:txStyles>
    <p:titleStyle>
      <a:lvl1pPr marL="0" marR="0" indent="0" algn="l" defTabSz="91440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Gotham"/>
          <a:ea typeface="Gotham"/>
          <a:cs typeface="Gotham"/>
          <a:sym typeface="Gotham"/>
        </a:defRPr>
      </a:lvl1pPr>
      <a:lvl2pPr marL="0" marR="0" indent="0" algn="l" defTabSz="91440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Gotham"/>
          <a:ea typeface="Gotham"/>
          <a:cs typeface="Gotham"/>
          <a:sym typeface="Gotham"/>
        </a:defRPr>
      </a:lvl2pPr>
      <a:lvl3pPr marL="0" marR="0" indent="0" algn="l" defTabSz="91440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Gotham"/>
          <a:ea typeface="Gotham"/>
          <a:cs typeface="Gotham"/>
          <a:sym typeface="Gotham"/>
        </a:defRPr>
      </a:lvl3pPr>
      <a:lvl4pPr marL="0" marR="0" indent="0" algn="l" defTabSz="91440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Gotham"/>
          <a:ea typeface="Gotham"/>
          <a:cs typeface="Gotham"/>
          <a:sym typeface="Gotham"/>
        </a:defRPr>
      </a:lvl4pPr>
      <a:lvl5pPr marL="0" marR="0" indent="0" algn="l" defTabSz="91440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Gotham"/>
          <a:ea typeface="Gotham"/>
          <a:cs typeface="Gotham"/>
          <a:sym typeface="Gotham"/>
        </a:defRPr>
      </a:lvl5pPr>
      <a:lvl6pPr marL="0" marR="0" indent="0" algn="l" defTabSz="91440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Gotham"/>
          <a:ea typeface="Gotham"/>
          <a:cs typeface="Gotham"/>
          <a:sym typeface="Gotham"/>
        </a:defRPr>
      </a:lvl6pPr>
      <a:lvl7pPr marL="0" marR="0" indent="0" algn="l" defTabSz="91440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Gotham"/>
          <a:ea typeface="Gotham"/>
          <a:cs typeface="Gotham"/>
          <a:sym typeface="Gotham"/>
        </a:defRPr>
      </a:lvl7pPr>
      <a:lvl8pPr marL="0" marR="0" indent="0" algn="l" defTabSz="91440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Gotham"/>
          <a:ea typeface="Gotham"/>
          <a:cs typeface="Gotham"/>
          <a:sym typeface="Gotham"/>
        </a:defRPr>
      </a:lvl8pPr>
      <a:lvl9pPr marL="0" marR="0" indent="0" algn="l" defTabSz="91440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Gotham"/>
          <a:ea typeface="Gotham"/>
          <a:cs typeface="Gotham"/>
          <a:sym typeface="Gotham"/>
        </a:defRPr>
      </a:lvl9pPr>
    </p:titleStyle>
    <p:bodyStyle>
      <a:lvl1pPr marL="457200" marR="0" indent="-342900" algn="l" defTabSz="91440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ln>
            <a:noFill/>
          </a:ln>
          <a:solidFill>
            <a:schemeClr val="accent2">
              <a:lumOff val="21764"/>
            </a:schemeClr>
          </a:solidFill>
          <a:uFillTx/>
          <a:latin typeface="Gotham Extra Light"/>
          <a:ea typeface="Gotham Extra Light"/>
          <a:cs typeface="Gotham Extra Light"/>
          <a:sym typeface="Gotham Extra Light"/>
        </a:defRPr>
      </a:lvl1pPr>
      <a:lvl2pPr marL="1005114" marR="0" indent="-408214" algn="l" defTabSz="91440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ln>
            <a:noFill/>
          </a:ln>
          <a:solidFill>
            <a:schemeClr val="accent2">
              <a:lumOff val="21764"/>
            </a:schemeClr>
          </a:solidFill>
          <a:uFillTx/>
          <a:latin typeface="Gotham Extra Light"/>
          <a:ea typeface="Gotham Extra Light"/>
          <a:cs typeface="Gotham Extra Light"/>
          <a:sym typeface="Gotham Extra Light"/>
        </a:defRPr>
      </a:lvl2pPr>
      <a:lvl3pPr marL="1462314" marR="0" indent="-408214" algn="l" defTabSz="91440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ln>
            <a:noFill/>
          </a:ln>
          <a:solidFill>
            <a:schemeClr val="accent2">
              <a:lumOff val="21764"/>
            </a:schemeClr>
          </a:solidFill>
          <a:uFillTx/>
          <a:latin typeface="Gotham Extra Light"/>
          <a:ea typeface="Gotham Extra Light"/>
          <a:cs typeface="Gotham Extra Light"/>
          <a:sym typeface="Gotham Extra Light"/>
        </a:defRPr>
      </a:lvl3pPr>
      <a:lvl4pPr marL="1919514" marR="0" indent="-408214" algn="l" defTabSz="91440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ln>
            <a:noFill/>
          </a:ln>
          <a:solidFill>
            <a:schemeClr val="accent2">
              <a:lumOff val="21764"/>
            </a:schemeClr>
          </a:solidFill>
          <a:uFillTx/>
          <a:latin typeface="Gotham Extra Light"/>
          <a:ea typeface="Gotham Extra Light"/>
          <a:cs typeface="Gotham Extra Light"/>
          <a:sym typeface="Gotham Extra Light"/>
        </a:defRPr>
      </a:lvl4pPr>
      <a:lvl5pPr marL="2376714" marR="0" indent="-408214" algn="l" defTabSz="91440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ln>
            <a:noFill/>
          </a:ln>
          <a:solidFill>
            <a:schemeClr val="accent2">
              <a:lumOff val="21764"/>
            </a:schemeClr>
          </a:solidFill>
          <a:uFillTx/>
          <a:latin typeface="Gotham Extra Light"/>
          <a:ea typeface="Gotham Extra Light"/>
          <a:cs typeface="Gotham Extra Light"/>
          <a:sym typeface="Gotham Extra Light"/>
        </a:defRPr>
      </a:lvl5pPr>
      <a:lvl6pPr marL="2833914" marR="0" indent="-408214" algn="l" defTabSz="91440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ln>
            <a:noFill/>
          </a:ln>
          <a:solidFill>
            <a:schemeClr val="accent2">
              <a:lumOff val="21764"/>
            </a:schemeClr>
          </a:solidFill>
          <a:uFillTx/>
          <a:latin typeface="Gotham Extra Light"/>
          <a:ea typeface="Gotham Extra Light"/>
          <a:cs typeface="Gotham Extra Light"/>
          <a:sym typeface="Gotham Extra Light"/>
        </a:defRPr>
      </a:lvl6pPr>
      <a:lvl7pPr marL="3291114" marR="0" indent="-408214" algn="l" defTabSz="91440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ln>
            <a:noFill/>
          </a:ln>
          <a:solidFill>
            <a:schemeClr val="accent2">
              <a:lumOff val="21764"/>
            </a:schemeClr>
          </a:solidFill>
          <a:uFillTx/>
          <a:latin typeface="Gotham Extra Light"/>
          <a:ea typeface="Gotham Extra Light"/>
          <a:cs typeface="Gotham Extra Light"/>
          <a:sym typeface="Gotham Extra Light"/>
        </a:defRPr>
      </a:lvl7pPr>
      <a:lvl8pPr marL="3748314" marR="0" indent="-408214" algn="l" defTabSz="91440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ln>
            <a:noFill/>
          </a:ln>
          <a:solidFill>
            <a:schemeClr val="accent2">
              <a:lumOff val="21764"/>
            </a:schemeClr>
          </a:solidFill>
          <a:uFillTx/>
          <a:latin typeface="Gotham Extra Light"/>
          <a:ea typeface="Gotham Extra Light"/>
          <a:cs typeface="Gotham Extra Light"/>
          <a:sym typeface="Gotham Extra Light"/>
        </a:defRPr>
      </a:lvl8pPr>
      <a:lvl9pPr marL="4205514" marR="0" indent="-408214" algn="l" defTabSz="91440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ln>
            <a:noFill/>
          </a:ln>
          <a:solidFill>
            <a:schemeClr val="accent2">
              <a:lumOff val="21764"/>
            </a:schemeClr>
          </a:solidFill>
          <a:uFillTx/>
          <a:latin typeface="Gotham Extra Light"/>
          <a:ea typeface="Gotham Extra Light"/>
          <a:cs typeface="Gotham Extra Light"/>
          <a:sym typeface="Gotham Extra Light"/>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10.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original.png" descr="original.png"/>
          <p:cNvPicPr>
            <a:picLocks noChangeAspect="1"/>
          </p:cNvPicPr>
          <p:nvPr/>
        </p:nvPicPr>
        <p:blipFill>
          <a:blip r:embed="rId2">
            <a:extLst/>
          </a:blip>
          <a:stretch>
            <a:fillRect/>
          </a:stretch>
        </p:blipFill>
        <p:spPr>
          <a:xfrm>
            <a:off x="815147" y="2192655"/>
            <a:ext cx="2888343" cy="758190"/>
          </a:xfrm>
          <a:prstGeom prst="rect">
            <a:avLst/>
          </a:prstGeom>
          <a:ln w="12700">
            <a:miter lim="400000"/>
          </a:ln>
        </p:spPr>
      </p:pic>
      <p:sp>
        <p:nvSpPr>
          <p:cNvPr id="242" name="SEXTORTION…"/>
          <p:cNvSpPr txBox="1"/>
          <p:nvPr/>
        </p:nvSpPr>
        <p:spPr>
          <a:xfrm>
            <a:off x="5512454" y="3094829"/>
            <a:ext cx="2638109" cy="75819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a:lnSpc>
                <a:spcPct val="90000"/>
              </a:lnSpc>
              <a:defRPr sz="2500" b="1">
                <a:solidFill>
                  <a:srgbClr val="FFFFFF"/>
                </a:solidFill>
                <a:latin typeface="Gotham"/>
                <a:ea typeface="Gotham"/>
                <a:cs typeface="Gotham"/>
                <a:sym typeface="Gotham"/>
              </a:defRPr>
            </a:pPr>
            <a:r>
              <a:rPr dirty="0"/>
              <a:t>SEXTORTION</a:t>
            </a:r>
          </a:p>
          <a:p>
            <a:pPr algn="ctr">
              <a:lnSpc>
                <a:spcPct val="90000"/>
              </a:lnSpc>
              <a:defRPr sz="2500">
                <a:solidFill>
                  <a:srgbClr val="FFFFFF"/>
                </a:solidFill>
                <a:latin typeface="Gotham Light"/>
                <a:ea typeface="Gotham Light"/>
                <a:cs typeface="Gotham Light"/>
                <a:sym typeface="Gotham Light"/>
              </a:defRPr>
            </a:pPr>
            <a:r>
              <a:rPr dirty="0"/>
              <a:t>PRESENTATION</a:t>
            </a:r>
          </a:p>
        </p:txBody>
      </p:sp>
      <p:sp>
        <p:nvSpPr>
          <p:cNvPr id="243" name="Rectangle"/>
          <p:cNvSpPr/>
          <p:nvPr/>
        </p:nvSpPr>
        <p:spPr>
          <a:xfrm>
            <a:off x="5909592" y="2724204"/>
            <a:ext cx="1843833" cy="85676"/>
          </a:xfrm>
          <a:prstGeom prst="rect">
            <a:avLst/>
          </a:prstGeom>
          <a:solidFill>
            <a:srgbClr val="9E91BC"/>
          </a:solidFill>
          <a:ln w="12700">
            <a:miter lim="400000"/>
          </a:ln>
        </p:spPr>
        <p:txBody>
          <a:bodyPr lIns="45719" rIns="45719" anchor="ctr"/>
          <a:lstStyle/>
          <a:p>
            <a:endParaRPr/>
          </a:p>
        </p:txBody>
      </p:sp>
      <p:pic>
        <p:nvPicPr>
          <p:cNvPr id="244" name="Image" descr="Image"/>
          <p:cNvPicPr>
            <a:picLocks noChangeAspect="1"/>
          </p:cNvPicPr>
          <p:nvPr/>
        </p:nvPicPr>
        <p:blipFill>
          <a:blip r:embed="rId3">
            <a:extLst/>
          </a:blip>
          <a:stretch>
            <a:fillRect/>
          </a:stretch>
        </p:blipFill>
        <p:spPr>
          <a:xfrm>
            <a:off x="4998457" y="1290480"/>
            <a:ext cx="3666104" cy="1148775"/>
          </a:xfrm>
          <a:prstGeom prst="rect">
            <a:avLst/>
          </a:prstGeom>
          <a:ln w="12700">
            <a:miter lim="400000"/>
          </a:ln>
        </p:spPr>
      </p:pic>
      <p:sp>
        <p:nvSpPr>
          <p:cNvPr id="245" name="APRIL 10TH, 2019"/>
          <p:cNvSpPr txBox="1"/>
          <p:nvPr/>
        </p:nvSpPr>
        <p:spPr>
          <a:xfrm>
            <a:off x="6148919" y="4252269"/>
            <a:ext cx="1379160" cy="1661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3" algn="r" defTabSz="12700">
              <a:lnSpc>
                <a:spcPct val="90000"/>
              </a:lnSpc>
              <a:defRPr sz="1200" spc="12">
                <a:solidFill>
                  <a:srgbClr val="FFFFFF"/>
                </a:solidFill>
                <a:latin typeface="Gotham Medium"/>
                <a:ea typeface="Gotham Medium"/>
                <a:cs typeface="Gotham Medium"/>
                <a:sym typeface="Gotham Medium"/>
              </a:defRPr>
            </a:pPr>
            <a:r>
              <a:rPr dirty="0"/>
              <a:t>APRIL </a:t>
            </a:r>
            <a:r>
              <a:rPr dirty="0" smtClean="0"/>
              <a:t>1</a:t>
            </a:r>
            <a:r>
              <a:rPr lang="en-US" dirty="0" smtClean="0"/>
              <a:t>5T</a:t>
            </a:r>
            <a:r>
              <a:rPr dirty="0" smtClean="0"/>
              <a:t>H</a:t>
            </a:r>
            <a:r>
              <a:rPr dirty="0"/>
              <a:t>, 2019</a:t>
            </a:r>
          </a:p>
        </p:txBody>
      </p:sp>
      <p:sp>
        <p:nvSpPr>
          <p:cNvPr id="246" name="Circle"/>
          <p:cNvSpPr/>
          <p:nvPr/>
        </p:nvSpPr>
        <p:spPr>
          <a:xfrm>
            <a:off x="6788670" y="3960209"/>
            <a:ext cx="85677" cy="85676"/>
          </a:xfrm>
          <a:prstGeom prst="ellipse">
            <a:avLst/>
          </a:prstGeom>
          <a:solidFill>
            <a:srgbClr val="9E91BC"/>
          </a:solidFill>
          <a:ln w="12700">
            <a:miter lim="400000"/>
          </a:ln>
        </p:spPr>
        <p:txBody>
          <a:bodyPr lIns="45719" rIns="45719" anchor="ct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hase…"/>
          <p:cNvSpPr txBox="1"/>
          <p:nvPr/>
        </p:nvSpPr>
        <p:spPr>
          <a:xfrm>
            <a:off x="529081" y="1298448"/>
            <a:ext cx="3013457" cy="153924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nSpc>
                <a:spcPct val="70000"/>
              </a:lnSpc>
              <a:defRPr sz="6000" cap="all">
                <a:solidFill>
                  <a:srgbClr val="FFFFFF"/>
                </a:solidFill>
                <a:latin typeface="Gotham Light"/>
                <a:ea typeface="Gotham Light"/>
                <a:cs typeface="Gotham Light"/>
                <a:sym typeface="Gotham Light"/>
              </a:defRPr>
            </a:pPr>
            <a:r>
              <a:rPr b="1">
                <a:latin typeface="Gotham"/>
                <a:ea typeface="Gotham"/>
                <a:cs typeface="Gotham"/>
                <a:sym typeface="Gotham"/>
              </a:rPr>
              <a:t>Phase</a:t>
            </a:r>
          </a:p>
          <a:p>
            <a:pPr>
              <a:lnSpc>
                <a:spcPct val="70000"/>
              </a:lnSpc>
              <a:defRPr sz="6000" cap="all">
                <a:solidFill>
                  <a:srgbClr val="FFFFFF"/>
                </a:solidFill>
                <a:latin typeface="Gotham Extra Light"/>
                <a:ea typeface="Gotham Extra Light"/>
                <a:cs typeface="Gotham Extra Light"/>
                <a:sym typeface="Gotham Extra Light"/>
              </a:defRPr>
            </a:pPr>
            <a:r>
              <a:t>TWO</a:t>
            </a:r>
          </a:p>
        </p:txBody>
      </p:sp>
      <p:sp>
        <p:nvSpPr>
          <p:cNvPr id="303" name="Crossing Uncomfortable Boundaries"/>
          <p:cNvSpPr txBox="1"/>
          <p:nvPr/>
        </p:nvSpPr>
        <p:spPr>
          <a:xfrm>
            <a:off x="628230" y="3161792"/>
            <a:ext cx="1909114" cy="68326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600">
                <a:solidFill>
                  <a:srgbClr val="FFFFFF"/>
                </a:solidFill>
                <a:latin typeface="Gotham Medium"/>
                <a:ea typeface="Gotham Medium"/>
                <a:cs typeface="Gotham Medium"/>
                <a:sym typeface="Gotham Medium"/>
              </a:defRPr>
            </a:lvl1pPr>
          </a:lstStyle>
          <a:p>
            <a:r>
              <a:t>Crossing Uncomfortable Boundaries</a:t>
            </a:r>
          </a:p>
        </p:txBody>
      </p:sp>
      <p:pic>
        <p:nvPicPr>
          <p:cNvPr id="9" name="Line" descr="Line"/>
          <p:cNvPicPr>
            <a:picLocks/>
          </p:cNvPicPr>
          <p:nvPr/>
        </p:nvPicPr>
        <p:blipFill>
          <a:blip r:embed="rId2">
            <a:extLst/>
          </a:blip>
          <a:stretch>
            <a:fillRect/>
          </a:stretch>
        </p:blipFill>
        <p:spPr>
          <a:xfrm flipV="1">
            <a:off x="628230" y="2852717"/>
            <a:ext cx="2740003" cy="48681"/>
          </a:xfrm>
          <a:prstGeom prst="rect">
            <a:avLst/>
          </a:prstGeom>
        </p:spPr>
      </p:pic>
      <p:grpSp>
        <p:nvGrpSpPr>
          <p:cNvPr id="14" name="Rounded Rectangle"/>
          <p:cNvGrpSpPr/>
          <p:nvPr/>
        </p:nvGrpSpPr>
        <p:grpSpPr>
          <a:xfrm>
            <a:off x="600750" y="624691"/>
            <a:ext cx="1633527" cy="477041"/>
            <a:chOff x="0" y="0"/>
            <a:chExt cx="4185039" cy="1222161"/>
          </a:xfrm>
        </p:grpSpPr>
        <p:sp>
          <p:nvSpPr>
            <p:cNvPr id="15" name="Rounded Rectangle"/>
            <p:cNvSpPr/>
            <p:nvPr/>
          </p:nvSpPr>
          <p:spPr>
            <a:xfrm>
              <a:off x="63499" y="63499"/>
              <a:ext cx="4058041" cy="1095163"/>
            </a:xfrm>
            <a:prstGeom prst="roundRect">
              <a:avLst>
                <a:gd name="adj" fmla="val 14767"/>
              </a:avLst>
            </a:prstGeom>
            <a:solidFill>
              <a:srgbClr val="D4C2FF"/>
            </a:solidFill>
            <a:ln>
              <a:noFill/>
            </a:ln>
            <a:effectLst/>
          </p:spPr>
          <p:txBody>
            <a:bodyPr wrap="square" lIns="121919" tIns="121919" rIns="121919" bIns="121919" numCol="1" anchor="ctr">
              <a:noAutofit/>
            </a:bodyPr>
            <a:lstStyle/>
            <a:p>
              <a:endParaRPr/>
            </a:p>
          </p:txBody>
        </p:sp>
        <p:pic>
          <p:nvPicPr>
            <p:cNvPr id="16" name="Rounded Rectangle" descr="Rounded Rectangle"/>
            <p:cNvPicPr>
              <a:picLocks/>
            </p:cNvPicPr>
            <p:nvPr/>
          </p:nvPicPr>
          <p:blipFill>
            <a:blip r:embed="rId3">
              <a:extLst/>
            </a:blip>
            <a:stretch>
              <a:fillRect/>
            </a:stretch>
          </p:blipFill>
          <p:spPr>
            <a:xfrm>
              <a:off x="-1" y="-1"/>
              <a:ext cx="4185041" cy="1222163"/>
            </a:xfrm>
            <a:prstGeom prst="rect">
              <a:avLst/>
            </a:prstGeom>
            <a:effectLst/>
          </p:spPr>
        </p:pic>
      </p:grpSp>
      <p:sp>
        <p:nvSpPr>
          <p:cNvPr id="17" name="discussion"/>
          <p:cNvSpPr txBox="1"/>
          <p:nvPr/>
        </p:nvSpPr>
        <p:spPr>
          <a:xfrm>
            <a:off x="729166" y="731169"/>
            <a:ext cx="1306638" cy="27699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cap="all" spc="216">
                <a:solidFill>
                  <a:srgbClr val="FFFFFF"/>
                </a:solidFill>
                <a:latin typeface="Gotham Ultra"/>
                <a:ea typeface="Gotham Ultra"/>
                <a:cs typeface="Gotham Ultra"/>
                <a:sym typeface="Gotham Ultra"/>
              </a:defRPr>
            </a:lvl1pPr>
          </a:lstStyle>
          <a:p>
            <a:r>
              <a:rPr lang="en-US" dirty="0" smtClean="0"/>
              <a:t>CONTINUED</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ase 2 part 2  v.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Rounded Rectangle" descr="Rounded Rectangle"/>
          <p:cNvPicPr>
            <a:picLocks/>
          </p:cNvPicPr>
          <p:nvPr/>
        </p:nvPicPr>
        <p:blipFill>
          <a:blip r:embed="rId2">
            <a:extLst/>
          </a:blip>
          <a:stretch>
            <a:fillRect/>
          </a:stretch>
        </p:blipFill>
        <p:spPr>
          <a:xfrm>
            <a:off x="5497247" y="1068556"/>
            <a:ext cx="3038857" cy="3134842"/>
          </a:xfrm>
          <a:prstGeom prst="rect">
            <a:avLst/>
          </a:prstGeom>
          <a:effectLst>
            <a:outerShdw blurRad="508000" dist="12700" dir="5400000" rotWithShape="0">
              <a:srgbClr val="9E91BC"/>
            </a:outerShdw>
          </a:effectLst>
        </p:spPr>
      </p:pic>
      <p:sp>
        <p:nvSpPr>
          <p:cNvPr id="313" name="Phase…"/>
          <p:cNvSpPr txBox="1"/>
          <p:nvPr/>
        </p:nvSpPr>
        <p:spPr>
          <a:xfrm>
            <a:off x="529081" y="1298448"/>
            <a:ext cx="3013457" cy="153924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nSpc>
                <a:spcPct val="70000"/>
              </a:lnSpc>
              <a:defRPr sz="6000" cap="all">
                <a:solidFill>
                  <a:srgbClr val="FFFFFF"/>
                </a:solidFill>
                <a:latin typeface="Gotham Light"/>
                <a:ea typeface="Gotham Light"/>
                <a:cs typeface="Gotham Light"/>
                <a:sym typeface="Gotham Light"/>
              </a:defRPr>
            </a:pPr>
            <a:r>
              <a:rPr b="1">
                <a:latin typeface="Gotham"/>
                <a:ea typeface="Gotham"/>
                <a:cs typeface="Gotham"/>
                <a:sym typeface="Gotham"/>
              </a:rPr>
              <a:t>Phase</a:t>
            </a:r>
          </a:p>
          <a:p>
            <a:pPr>
              <a:lnSpc>
                <a:spcPct val="70000"/>
              </a:lnSpc>
              <a:defRPr sz="6000" cap="all">
                <a:solidFill>
                  <a:srgbClr val="FFFFFF"/>
                </a:solidFill>
                <a:latin typeface="Gotham Extra Light"/>
                <a:ea typeface="Gotham Extra Light"/>
                <a:cs typeface="Gotham Extra Light"/>
                <a:sym typeface="Gotham Extra Light"/>
              </a:defRPr>
            </a:pPr>
            <a:r>
              <a:t>TWO</a:t>
            </a:r>
          </a:p>
        </p:txBody>
      </p:sp>
      <p:sp>
        <p:nvSpPr>
          <p:cNvPr id="315" name="What do you think Julie will do when she finds out that so many people have seen her nude photo?…"/>
          <p:cNvSpPr txBox="1"/>
          <p:nvPr/>
        </p:nvSpPr>
        <p:spPr>
          <a:xfrm>
            <a:off x="5674789" y="1311910"/>
            <a:ext cx="2683774" cy="251968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127000" indent="-127000">
              <a:lnSpc>
                <a:spcPct val="110000"/>
              </a:lnSpc>
              <a:buSzPct val="100000"/>
              <a:buChar char="•"/>
              <a:defRPr>
                <a:solidFill>
                  <a:srgbClr val="FFFFFF"/>
                </a:solidFill>
                <a:latin typeface="Gotham Medium"/>
                <a:ea typeface="Gotham Medium"/>
                <a:cs typeface="Gotham Medium"/>
                <a:sym typeface="Gotham Medium"/>
              </a:defRPr>
            </a:pPr>
            <a:r>
              <a:t>What do you think Julie will do when she finds out that so many people have seen her nude photo?</a:t>
            </a:r>
          </a:p>
          <a:p>
            <a:pPr marL="127000" indent="-127000">
              <a:lnSpc>
                <a:spcPct val="110000"/>
              </a:lnSpc>
              <a:buSzPct val="100000"/>
              <a:buChar char="•"/>
              <a:defRPr>
                <a:solidFill>
                  <a:srgbClr val="FFFFFF"/>
                </a:solidFill>
                <a:latin typeface="Gotham Medium"/>
                <a:ea typeface="Gotham Medium"/>
                <a:cs typeface="Gotham Medium"/>
                <a:sym typeface="Gotham Medium"/>
              </a:defRPr>
            </a:pPr>
            <a:endParaRPr/>
          </a:p>
          <a:p>
            <a:pPr marL="127000" indent="-127000">
              <a:lnSpc>
                <a:spcPct val="110000"/>
              </a:lnSpc>
              <a:buSzPct val="100000"/>
              <a:buChar char="•"/>
              <a:defRPr>
                <a:solidFill>
                  <a:srgbClr val="FFFFFF"/>
                </a:solidFill>
                <a:latin typeface="Gotham Medium"/>
                <a:ea typeface="Gotham Medium"/>
                <a:cs typeface="Gotham Medium"/>
                <a:sym typeface="Gotham Medium"/>
              </a:defRPr>
            </a:pPr>
            <a:r>
              <a:t>What do you think Romeo will do when he finds out what Julie did and what Dale did with it?</a:t>
            </a:r>
          </a:p>
          <a:p>
            <a:pPr marL="127000" indent="-127000">
              <a:lnSpc>
                <a:spcPct val="110000"/>
              </a:lnSpc>
              <a:buSzPct val="100000"/>
              <a:buChar char="•"/>
              <a:defRPr>
                <a:solidFill>
                  <a:srgbClr val="FFFFFF"/>
                </a:solidFill>
                <a:latin typeface="Gotham Medium"/>
                <a:ea typeface="Gotham Medium"/>
                <a:cs typeface="Gotham Medium"/>
                <a:sym typeface="Gotham Medium"/>
              </a:defRPr>
            </a:pPr>
            <a:endParaRPr/>
          </a:p>
          <a:p>
            <a:pPr marL="127000" indent="-127000">
              <a:lnSpc>
                <a:spcPct val="110000"/>
              </a:lnSpc>
              <a:buSzPct val="100000"/>
              <a:buChar char="•"/>
              <a:defRPr>
                <a:solidFill>
                  <a:srgbClr val="FFFFFF"/>
                </a:solidFill>
                <a:latin typeface="Gotham Medium"/>
                <a:ea typeface="Gotham Medium"/>
                <a:cs typeface="Gotham Medium"/>
                <a:sym typeface="Gotham Medium"/>
              </a:defRPr>
            </a:pPr>
            <a:r>
              <a:t>Will Dale get caught?</a:t>
            </a:r>
          </a:p>
        </p:txBody>
      </p:sp>
      <p:sp>
        <p:nvSpPr>
          <p:cNvPr id="316" name="Immediate Social &amp; Emotional Consequences"/>
          <p:cNvSpPr txBox="1"/>
          <p:nvPr/>
        </p:nvSpPr>
        <p:spPr>
          <a:xfrm>
            <a:off x="628230" y="3161792"/>
            <a:ext cx="1909114" cy="68326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600">
                <a:solidFill>
                  <a:srgbClr val="FFFFFF"/>
                </a:solidFill>
                <a:latin typeface="Gotham Medium"/>
                <a:ea typeface="Gotham Medium"/>
                <a:cs typeface="Gotham Medium"/>
                <a:sym typeface="Gotham Medium"/>
              </a:defRPr>
            </a:lvl1pPr>
          </a:lstStyle>
          <a:p>
            <a:r>
              <a:t>Immediate Social &amp; Emotional Consequences</a:t>
            </a:r>
          </a:p>
        </p:txBody>
      </p:sp>
      <p:pic>
        <p:nvPicPr>
          <p:cNvPr id="11" name="Line" descr="Line"/>
          <p:cNvPicPr>
            <a:picLocks/>
          </p:cNvPicPr>
          <p:nvPr/>
        </p:nvPicPr>
        <p:blipFill>
          <a:blip r:embed="rId3">
            <a:extLst/>
          </a:blip>
          <a:stretch>
            <a:fillRect/>
          </a:stretch>
        </p:blipFill>
        <p:spPr>
          <a:xfrm flipV="1">
            <a:off x="628230" y="2852717"/>
            <a:ext cx="2740003" cy="48681"/>
          </a:xfrm>
          <a:prstGeom prst="rect">
            <a:avLst/>
          </a:prstGeom>
        </p:spPr>
      </p:pic>
      <p:grpSp>
        <p:nvGrpSpPr>
          <p:cNvPr id="17" name="Rounded Rectangle"/>
          <p:cNvGrpSpPr/>
          <p:nvPr/>
        </p:nvGrpSpPr>
        <p:grpSpPr>
          <a:xfrm>
            <a:off x="600750" y="624691"/>
            <a:ext cx="1633527" cy="477041"/>
            <a:chOff x="0" y="0"/>
            <a:chExt cx="4185039" cy="1222161"/>
          </a:xfrm>
        </p:grpSpPr>
        <p:sp>
          <p:nvSpPr>
            <p:cNvPr id="18" name="Rounded Rectangle"/>
            <p:cNvSpPr/>
            <p:nvPr/>
          </p:nvSpPr>
          <p:spPr>
            <a:xfrm>
              <a:off x="63499" y="63499"/>
              <a:ext cx="4058041" cy="1095163"/>
            </a:xfrm>
            <a:prstGeom prst="roundRect">
              <a:avLst>
                <a:gd name="adj" fmla="val 14767"/>
              </a:avLst>
            </a:prstGeom>
            <a:solidFill>
              <a:srgbClr val="D4C2FF"/>
            </a:solidFill>
            <a:ln>
              <a:noFill/>
            </a:ln>
            <a:effectLst/>
          </p:spPr>
          <p:txBody>
            <a:bodyPr wrap="square" lIns="121919" tIns="121919" rIns="121919" bIns="121919" numCol="1" anchor="ctr">
              <a:noAutofit/>
            </a:bodyPr>
            <a:lstStyle/>
            <a:p>
              <a:endParaRPr/>
            </a:p>
          </p:txBody>
        </p:sp>
        <p:pic>
          <p:nvPicPr>
            <p:cNvPr id="19" name="Rounded Rectangle" descr="Rounded Rectangle"/>
            <p:cNvPicPr>
              <a:picLocks/>
            </p:cNvPicPr>
            <p:nvPr/>
          </p:nvPicPr>
          <p:blipFill>
            <a:blip r:embed="rId4">
              <a:extLst/>
            </a:blip>
            <a:stretch>
              <a:fillRect/>
            </a:stretch>
          </p:blipFill>
          <p:spPr>
            <a:xfrm>
              <a:off x="-1" y="-1"/>
              <a:ext cx="4185041" cy="1222163"/>
            </a:xfrm>
            <a:prstGeom prst="rect">
              <a:avLst/>
            </a:prstGeom>
            <a:effectLst/>
          </p:spPr>
        </p:pic>
      </p:grpSp>
      <p:sp>
        <p:nvSpPr>
          <p:cNvPr id="20" name="discussion"/>
          <p:cNvSpPr txBox="1"/>
          <p:nvPr/>
        </p:nvSpPr>
        <p:spPr>
          <a:xfrm>
            <a:off x="729166" y="731169"/>
            <a:ext cx="1360221" cy="23876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cap="all" spc="216">
                <a:solidFill>
                  <a:srgbClr val="FFFFFF"/>
                </a:solidFill>
                <a:latin typeface="Gotham Ultra"/>
                <a:ea typeface="Gotham Ultra"/>
                <a:cs typeface="Gotham Ultra"/>
                <a:sym typeface="Gotham Ultra"/>
              </a:defRPr>
            </a:lvl1pPr>
          </a:lstStyle>
          <a:p>
            <a:r>
              <a:rPr dirty="0"/>
              <a:t>discussion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Phase…"/>
          <p:cNvSpPr txBox="1"/>
          <p:nvPr/>
        </p:nvSpPr>
        <p:spPr>
          <a:xfrm>
            <a:off x="529081" y="1298448"/>
            <a:ext cx="3013457" cy="153924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nSpc>
                <a:spcPct val="70000"/>
              </a:lnSpc>
              <a:defRPr sz="6000" cap="all">
                <a:solidFill>
                  <a:srgbClr val="FFFFFF"/>
                </a:solidFill>
                <a:latin typeface="Gotham Light"/>
                <a:ea typeface="Gotham Light"/>
                <a:cs typeface="Gotham Light"/>
                <a:sym typeface="Gotham Light"/>
              </a:defRPr>
            </a:pPr>
            <a:r>
              <a:rPr b="1">
                <a:latin typeface="Gotham"/>
                <a:ea typeface="Gotham"/>
                <a:cs typeface="Gotham"/>
                <a:sym typeface="Gotham"/>
              </a:rPr>
              <a:t>Phase</a:t>
            </a:r>
          </a:p>
          <a:p>
            <a:pPr>
              <a:lnSpc>
                <a:spcPct val="70000"/>
              </a:lnSpc>
              <a:defRPr sz="6000" cap="all">
                <a:solidFill>
                  <a:srgbClr val="FFFFFF"/>
                </a:solidFill>
                <a:latin typeface="Gotham Extra Light"/>
                <a:ea typeface="Gotham Extra Light"/>
                <a:cs typeface="Gotham Extra Light"/>
                <a:sym typeface="Gotham Extra Light"/>
              </a:defRPr>
            </a:pPr>
            <a:r>
              <a:t>THREE</a:t>
            </a:r>
          </a:p>
        </p:txBody>
      </p:sp>
      <p:sp>
        <p:nvSpPr>
          <p:cNvPr id="325" name="Crossing Uncomfortable Boundaries"/>
          <p:cNvSpPr txBox="1"/>
          <p:nvPr/>
        </p:nvSpPr>
        <p:spPr>
          <a:xfrm>
            <a:off x="628230" y="3161792"/>
            <a:ext cx="2263881" cy="68326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600">
                <a:solidFill>
                  <a:srgbClr val="FFFFFF"/>
                </a:solidFill>
                <a:latin typeface="Gotham Medium"/>
                <a:ea typeface="Gotham Medium"/>
                <a:cs typeface="Gotham Medium"/>
                <a:sym typeface="Gotham Medium"/>
              </a:defRPr>
            </a:lvl1pPr>
          </a:lstStyle>
          <a:p>
            <a:r>
              <a:t>Crossing Uncomfortable Boundaries</a:t>
            </a:r>
          </a:p>
        </p:txBody>
      </p:sp>
      <p:pic>
        <p:nvPicPr>
          <p:cNvPr id="5" name="Line" descr="Line"/>
          <p:cNvPicPr>
            <a:picLocks/>
          </p:cNvPicPr>
          <p:nvPr/>
        </p:nvPicPr>
        <p:blipFill>
          <a:blip r:embed="rId2">
            <a:extLst/>
          </a:blip>
          <a:stretch>
            <a:fillRect/>
          </a:stretch>
        </p:blipFill>
        <p:spPr>
          <a:xfrm flipV="1">
            <a:off x="628230" y="2852717"/>
            <a:ext cx="2740003" cy="48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3.0 Phase 3 Crossing Uncomfortable Boundaries.mp4" descr="3.0 Phase 3 Crossing Uncomfortable Boundaries.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0" y="0"/>
            <a:ext cx="9144000" cy="51435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536" fill="hold"/>
                                        <p:tgtEl>
                                          <p:spTgt spid="329"/>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3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2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ounded Rectangle" descr="Rounded Rectangle"/>
          <p:cNvPicPr>
            <a:picLocks/>
          </p:cNvPicPr>
          <p:nvPr/>
        </p:nvPicPr>
        <p:blipFill>
          <a:blip r:embed="rId2">
            <a:extLst/>
          </a:blip>
          <a:stretch>
            <a:fillRect/>
          </a:stretch>
        </p:blipFill>
        <p:spPr>
          <a:xfrm>
            <a:off x="5479477" y="1849258"/>
            <a:ext cx="2816309" cy="1576142"/>
          </a:xfrm>
          <a:prstGeom prst="rect">
            <a:avLst/>
          </a:prstGeom>
          <a:effectLst>
            <a:outerShdw blurRad="508000" dist="12700" dir="5400000" rotWithShape="0">
              <a:srgbClr val="9E91BC"/>
            </a:outerShdw>
          </a:effectLst>
        </p:spPr>
      </p:pic>
      <p:sp>
        <p:nvSpPr>
          <p:cNvPr id="331" name="Phase…"/>
          <p:cNvSpPr txBox="1"/>
          <p:nvPr/>
        </p:nvSpPr>
        <p:spPr>
          <a:xfrm>
            <a:off x="529081" y="1298448"/>
            <a:ext cx="3013457" cy="153924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nSpc>
                <a:spcPct val="70000"/>
              </a:lnSpc>
              <a:defRPr sz="6000" cap="all">
                <a:solidFill>
                  <a:srgbClr val="FFFFFF"/>
                </a:solidFill>
                <a:latin typeface="Gotham Light"/>
                <a:ea typeface="Gotham Light"/>
                <a:cs typeface="Gotham Light"/>
                <a:sym typeface="Gotham Light"/>
              </a:defRPr>
            </a:pPr>
            <a:r>
              <a:rPr b="1">
                <a:latin typeface="Gotham"/>
                <a:ea typeface="Gotham"/>
                <a:cs typeface="Gotham"/>
                <a:sym typeface="Gotham"/>
              </a:rPr>
              <a:t>Phase</a:t>
            </a:r>
          </a:p>
          <a:p>
            <a:pPr>
              <a:lnSpc>
                <a:spcPct val="70000"/>
              </a:lnSpc>
              <a:defRPr sz="6000" cap="all">
                <a:solidFill>
                  <a:srgbClr val="FFFFFF"/>
                </a:solidFill>
                <a:latin typeface="Gotham Extra Light"/>
                <a:ea typeface="Gotham Extra Light"/>
                <a:cs typeface="Gotham Extra Light"/>
                <a:sym typeface="Gotham Extra Light"/>
              </a:defRPr>
            </a:pPr>
            <a:r>
              <a:t>THREE</a:t>
            </a:r>
          </a:p>
        </p:txBody>
      </p:sp>
      <p:sp>
        <p:nvSpPr>
          <p:cNvPr id="332" name="Long Term and Legal Consequences"/>
          <p:cNvSpPr txBox="1"/>
          <p:nvPr/>
        </p:nvSpPr>
        <p:spPr>
          <a:xfrm>
            <a:off x="628230" y="3161792"/>
            <a:ext cx="2263881" cy="44196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600">
                <a:solidFill>
                  <a:srgbClr val="FFFFFF"/>
                </a:solidFill>
                <a:latin typeface="Gotham Medium"/>
                <a:ea typeface="Gotham Medium"/>
                <a:cs typeface="Gotham Medium"/>
                <a:sym typeface="Gotham Medium"/>
              </a:defRPr>
            </a:lvl1pPr>
          </a:lstStyle>
          <a:p>
            <a:r>
              <a:t>Long Term and Legal Consequences</a:t>
            </a:r>
          </a:p>
        </p:txBody>
      </p:sp>
      <p:sp>
        <p:nvSpPr>
          <p:cNvPr id="336" name="Who is at fault in this situation?…"/>
          <p:cNvSpPr txBox="1"/>
          <p:nvPr/>
        </p:nvSpPr>
        <p:spPr>
          <a:xfrm>
            <a:off x="5674789" y="2130679"/>
            <a:ext cx="2425686" cy="88214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127000" indent="-127000">
              <a:lnSpc>
                <a:spcPct val="110000"/>
              </a:lnSpc>
              <a:buSzPct val="100000"/>
              <a:buChar char="•"/>
              <a:defRPr>
                <a:solidFill>
                  <a:srgbClr val="FFFFFF"/>
                </a:solidFill>
                <a:latin typeface="Gotham Medium"/>
                <a:ea typeface="Gotham Medium"/>
                <a:cs typeface="Gotham Medium"/>
                <a:sym typeface="Gotham Medium"/>
              </a:defRPr>
            </a:pPr>
            <a:r>
              <a:t>Who is at fault in this situation? </a:t>
            </a:r>
          </a:p>
          <a:p>
            <a:pPr>
              <a:lnSpc>
                <a:spcPct val="110000"/>
              </a:lnSpc>
              <a:defRPr>
                <a:solidFill>
                  <a:srgbClr val="FFFFFF"/>
                </a:solidFill>
                <a:latin typeface="Gotham Medium"/>
                <a:ea typeface="Gotham Medium"/>
                <a:cs typeface="Gotham Medium"/>
                <a:sym typeface="Gotham Medium"/>
              </a:defRPr>
            </a:pPr>
            <a:endParaRPr/>
          </a:p>
          <a:p>
            <a:pPr marL="127000" indent="-127000">
              <a:lnSpc>
                <a:spcPct val="110000"/>
              </a:lnSpc>
              <a:buSzPct val="100000"/>
              <a:buChar char="•"/>
              <a:defRPr>
                <a:solidFill>
                  <a:srgbClr val="FFFFFF"/>
                </a:solidFill>
                <a:latin typeface="Gotham Medium"/>
                <a:ea typeface="Gotham Medium"/>
                <a:cs typeface="Gotham Medium"/>
                <a:sym typeface="Gotham Medium"/>
              </a:defRPr>
            </a:pPr>
            <a:r>
              <a:t>Who is to blame?</a:t>
            </a:r>
          </a:p>
        </p:txBody>
      </p:sp>
      <p:pic>
        <p:nvPicPr>
          <p:cNvPr id="8" name="Line" descr="Line"/>
          <p:cNvPicPr>
            <a:picLocks/>
          </p:cNvPicPr>
          <p:nvPr/>
        </p:nvPicPr>
        <p:blipFill>
          <a:blip r:embed="rId3">
            <a:extLst/>
          </a:blip>
          <a:stretch>
            <a:fillRect/>
          </a:stretch>
        </p:blipFill>
        <p:spPr>
          <a:xfrm flipV="1">
            <a:off x="628230" y="2852717"/>
            <a:ext cx="2740003" cy="48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Rounded Rectangle" descr="Rounded Rectangle"/>
          <p:cNvPicPr>
            <a:picLocks/>
          </p:cNvPicPr>
          <p:nvPr/>
        </p:nvPicPr>
        <p:blipFill>
          <a:blip r:embed="rId2">
            <a:extLst/>
          </a:blip>
          <a:stretch>
            <a:fillRect/>
          </a:stretch>
        </p:blipFill>
        <p:spPr>
          <a:xfrm>
            <a:off x="302667" y="1057796"/>
            <a:ext cx="8358569" cy="678529"/>
          </a:xfrm>
          <a:prstGeom prst="rect">
            <a:avLst/>
          </a:prstGeom>
          <a:effectLst>
            <a:outerShdw blurRad="508000" dist="12700" dir="5400000" rotWithShape="0">
              <a:srgbClr val="9E91BC"/>
            </a:outerShdw>
          </a:effectLst>
        </p:spPr>
      </p:pic>
      <p:sp>
        <p:nvSpPr>
          <p:cNvPr id="338" name="Google Shape;59;p14"/>
          <p:cNvSpPr txBox="1">
            <a:spLocks noGrp="1"/>
          </p:cNvSpPr>
          <p:nvPr>
            <p:ph type="title"/>
          </p:nvPr>
        </p:nvSpPr>
        <p:spPr>
          <a:xfrm>
            <a:off x="311699" y="333265"/>
            <a:ext cx="9279944" cy="652343"/>
          </a:xfrm>
          <a:prstGeom prst="rect">
            <a:avLst/>
          </a:prstGeom>
        </p:spPr>
        <p:txBody>
          <a:bodyPr lIns="0" tIns="0" rIns="0" bIns="0" anchor="t">
            <a:noAutofit/>
          </a:bodyPr>
          <a:lstStyle>
            <a:lvl1pPr>
              <a:lnSpc>
                <a:spcPct val="70000"/>
              </a:lnSpc>
              <a:defRPr sz="3200">
                <a:latin typeface="Gotham Light"/>
                <a:ea typeface="Gotham Light"/>
                <a:cs typeface="Gotham Light"/>
                <a:sym typeface="Gotham Light"/>
              </a:defRPr>
            </a:lvl1pPr>
          </a:lstStyle>
          <a:p>
            <a:r>
              <a:rPr lang="en-US" sz="2600" dirty="0"/>
              <a:t>Red Flags That Indicate Sextortion</a:t>
            </a:r>
            <a:endParaRPr sz="2600" dirty="0"/>
          </a:p>
        </p:txBody>
      </p:sp>
      <p:sp>
        <p:nvSpPr>
          <p:cNvPr id="340" name="Let’s work back through the story. (Focus on Phase 3.)…"/>
          <p:cNvSpPr txBox="1"/>
          <p:nvPr/>
        </p:nvSpPr>
        <p:spPr>
          <a:xfrm>
            <a:off x="494391" y="1275060"/>
            <a:ext cx="7767880" cy="50190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nSpc>
                <a:spcPct val="20000"/>
              </a:lnSpc>
              <a:spcBef>
                <a:spcPts val="1600"/>
              </a:spcBef>
              <a:buClr>
                <a:schemeClr val="accent2">
                  <a:lumOff val="21764"/>
                </a:schemeClr>
              </a:buClr>
              <a:buFont typeface="Arial"/>
              <a:defRPr sz="1200" b="1">
                <a:solidFill>
                  <a:srgbClr val="FFFFFF"/>
                </a:solidFill>
                <a:latin typeface="Gotham"/>
                <a:ea typeface="Gotham"/>
                <a:cs typeface="Gotham"/>
                <a:sym typeface="Gotham"/>
              </a:defRPr>
            </a:pPr>
            <a:r>
              <a:rPr dirty="0"/>
              <a:t>Let’s work back through the story. </a:t>
            </a:r>
            <a:r>
              <a:rPr b="0" dirty="0">
                <a:latin typeface="Gotham Light"/>
                <a:ea typeface="Gotham Light"/>
                <a:cs typeface="Gotham Light"/>
                <a:sym typeface="Gotham Light"/>
              </a:rPr>
              <a:t>(Focus on Phase 3.) </a:t>
            </a:r>
          </a:p>
          <a:p>
            <a:pPr>
              <a:lnSpc>
                <a:spcPct val="20000"/>
              </a:lnSpc>
              <a:spcBef>
                <a:spcPts val="1600"/>
              </a:spcBef>
              <a:buClr>
                <a:schemeClr val="accent2">
                  <a:lumOff val="21764"/>
                </a:schemeClr>
              </a:buClr>
              <a:buFont typeface="Arial"/>
              <a:defRPr sz="1200" b="1">
                <a:solidFill>
                  <a:srgbClr val="FFFFFF"/>
                </a:solidFill>
                <a:latin typeface="Gotham"/>
                <a:ea typeface="Gotham"/>
                <a:cs typeface="Gotham"/>
                <a:sym typeface="Gotham"/>
              </a:defRPr>
            </a:pPr>
            <a:r>
              <a:rPr dirty="0"/>
              <a:t>When Dale asked Julie for a nude photo, what red flags indicated she was experiencing sextortion?</a:t>
            </a:r>
          </a:p>
        </p:txBody>
      </p:sp>
      <p:grpSp>
        <p:nvGrpSpPr>
          <p:cNvPr id="343" name="Group"/>
          <p:cNvGrpSpPr/>
          <p:nvPr/>
        </p:nvGrpSpPr>
        <p:grpSpPr>
          <a:xfrm>
            <a:off x="1377797" y="2025649"/>
            <a:ext cx="5594839" cy="546102"/>
            <a:chOff x="0" y="0"/>
            <a:chExt cx="5594837" cy="546100"/>
          </a:xfrm>
        </p:grpSpPr>
        <p:sp>
          <p:nvSpPr>
            <p:cNvPr id="341" name="Dale was 18 (solicitation of childhood pornography)."/>
            <p:cNvSpPr txBox="1"/>
            <p:nvPr/>
          </p:nvSpPr>
          <p:spPr>
            <a:xfrm>
              <a:off x="478260" y="73360"/>
              <a:ext cx="5116577" cy="28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spcBef>
                  <a:spcPts val="1600"/>
                </a:spcBef>
                <a:buClr>
                  <a:schemeClr val="accent2">
                    <a:lumOff val="21764"/>
                  </a:schemeClr>
                </a:buClr>
                <a:buFont typeface="Arial"/>
                <a:defRPr sz="1500">
                  <a:solidFill>
                    <a:srgbClr val="9E91BC"/>
                  </a:solidFill>
                  <a:latin typeface="Gotham Medium"/>
                  <a:ea typeface="Gotham Medium"/>
                  <a:cs typeface="Gotham Medium"/>
                  <a:sym typeface="Gotham Medium"/>
                </a:defRPr>
              </a:lvl1pPr>
            </a:lstStyle>
            <a:p>
              <a:r>
                <a:rPr dirty="0"/>
                <a:t>Dale was 18 (solicitation of childhood pornography).</a:t>
              </a:r>
            </a:p>
          </p:txBody>
        </p:sp>
        <p:sp>
          <p:nvSpPr>
            <p:cNvPr id="342" name="1."/>
            <p:cNvSpPr txBox="1"/>
            <p:nvPr/>
          </p:nvSpPr>
          <p:spPr>
            <a:xfrm>
              <a:off x="0" y="0"/>
              <a:ext cx="362458" cy="5461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nSpc>
                  <a:spcPct val="70000"/>
                </a:lnSpc>
                <a:defRPr sz="3600" cap="all">
                  <a:solidFill>
                    <a:srgbClr val="9E91BC"/>
                  </a:solidFill>
                  <a:latin typeface="Gotham Light"/>
                  <a:ea typeface="Gotham Light"/>
                  <a:cs typeface="Gotham Light"/>
                  <a:sym typeface="Gotham Light"/>
                </a:defRPr>
              </a:lvl1pPr>
            </a:lstStyle>
            <a:p>
              <a:r>
                <a:t>1.</a:t>
              </a:r>
            </a:p>
          </p:txBody>
        </p:sp>
      </p:grpSp>
      <p:grpSp>
        <p:nvGrpSpPr>
          <p:cNvPr id="346" name="Group"/>
          <p:cNvGrpSpPr/>
          <p:nvPr/>
        </p:nvGrpSpPr>
        <p:grpSpPr>
          <a:xfrm>
            <a:off x="1319504" y="2597985"/>
            <a:ext cx="6538826" cy="651112"/>
            <a:chOff x="0" y="-105011"/>
            <a:chExt cx="6538824" cy="651111"/>
          </a:xfrm>
        </p:grpSpPr>
        <p:sp>
          <p:nvSpPr>
            <p:cNvPr id="344" name="Once the photo is sent, she has no way to delete it or prevent it from being distributed to others."/>
            <p:cNvSpPr txBox="1"/>
            <p:nvPr/>
          </p:nvSpPr>
          <p:spPr>
            <a:xfrm>
              <a:off x="536553" y="-105011"/>
              <a:ext cx="6002271" cy="5105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spcBef>
                  <a:spcPts val="1600"/>
                </a:spcBef>
                <a:buClr>
                  <a:schemeClr val="accent2">
                    <a:lumOff val="21764"/>
                  </a:schemeClr>
                </a:buClr>
                <a:buFont typeface="Arial"/>
                <a:defRPr sz="1500">
                  <a:solidFill>
                    <a:srgbClr val="9E91BC"/>
                  </a:solidFill>
                  <a:latin typeface="Gotham Medium"/>
                  <a:ea typeface="Gotham Medium"/>
                  <a:cs typeface="Gotham Medium"/>
                  <a:sym typeface="Gotham Medium"/>
                </a:defRPr>
              </a:lvl1pPr>
            </a:lstStyle>
            <a:p>
              <a:r>
                <a:t>Once the photo is sent, she has no way to delete it or prevent it from being distributed to others.</a:t>
              </a:r>
            </a:p>
          </p:txBody>
        </p:sp>
        <p:sp>
          <p:nvSpPr>
            <p:cNvPr id="345" name="2."/>
            <p:cNvSpPr txBox="1"/>
            <p:nvPr/>
          </p:nvSpPr>
          <p:spPr>
            <a:xfrm>
              <a:off x="0" y="0"/>
              <a:ext cx="479044" cy="5461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nSpc>
                  <a:spcPct val="70000"/>
                </a:lnSpc>
                <a:defRPr sz="3600" cap="all">
                  <a:solidFill>
                    <a:srgbClr val="9E91BC"/>
                  </a:solidFill>
                  <a:latin typeface="Gotham Light"/>
                  <a:ea typeface="Gotham Light"/>
                  <a:cs typeface="Gotham Light"/>
                  <a:sym typeface="Gotham Light"/>
                </a:defRPr>
              </a:lvl1pPr>
            </a:lstStyle>
            <a:p>
              <a:r>
                <a:t>2.</a:t>
              </a:r>
            </a:p>
          </p:txBody>
        </p:sp>
      </p:grpSp>
      <p:grpSp>
        <p:nvGrpSpPr>
          <p:cNvPr id="349" name="Group"/>
          <p:cNvGrpSpPr/>
          <p:nvPr/>
        </p:nvGrpSpPr>
        <p:grpSpPr>
          <a:xfrm>
            <a:off x="1310360" y="3294256"/>
            <a:ext cx="6547969" cy="642008"/>
            <a:chOff x="0" y="-95906"/>
            <a:chExt cx="6547967" cy="642006"/>
          </a:xfrm>
        </p:grpSpPr>
        <p:sp>
          <p:nvSpPr>
            <p:cNvPr id="347" name="Dale used threats and pressure, which are frequent indicators of sextortion behavior."/>
            <p:cNvSpPr txBox="1"/>
            <p:nvPr/>
          </p:nvSpPr>
          <p:spPr>
            <a:xfrm>
              <a:off x="545696" y="-95906"/>
              <a:ext cx="6002271" cy="5105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spcBef>
                  <a:spcPts val="1600"/>
                </a:spcBef>
                <a:buClr>
                  <a:schemeClr val="accent2">
                    <a:lumOff val="21764"/>
                  </a:schemeClr>
                </a:buClr>
                <a:buFont typeface="Arial"/>
                <a:defRPr sz="1500">
                  <a:solidFill>
                    <a:srgbClr val="9E91BC"/>
                  </a:solidFill>
                  <a:latin typeface="Gotham Medium"/>
                  <a:ea typeface="Gotham Medium"/>
                  <a:cs typeface="Gotham Medium"/>
                  <a:sym typeface="Gotham Medium"/>
                </a:defRPr>
              </a:lvl1pPr>
            </a:lstStyle>
            <a:p>
              <a:r>
                <a:t>Dale used threats and pressure, which are frequent indicators of sextortion behavior.</a:t>
              </a:r>
            </a:p>
          </p:txBody>
        </p:sp>
        <p:sp>
          <p:nvSpPr>
            <p:cNvPr id="348" name="3."/>
            <p:cNvSpPr txBox="1"/>
            <p:nvPr/>
          </p:nvSpPr>
          <p:spPr>
            <a:xfrm>
              <a:off x="0" y="0"/>
              <a:ext cx="488188" cy="5461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nSpc>
                  <a:spcPct val="70000"/>
                </a:lnSpc>
                <a:defRPr sz="3600" cap="all">
                  <a:solidFill>
                    <a:srgbClr val="9E91BC"/>
                  </a:solidFill>
                  <a:latin typeface="Gotham Light"/>
                  <a:ea typeface="Gotham Light"/>
                  <a:cs typeface="Gotham Light"/>
                  <a:sym typeface="Gotham Light"/>
                </a:defRPr>
              </a:lvl1pPr>
            </a:lstStyle>
            <a:p>
              <a:r>
                <a:t>3.</a:t>
              </a:r>
            </a:p>
          </p:txBody>
        </p:sp>
      </p:grpSp>
      <p:grpSp>
        <p:nvGrpSpPr>
          <p:cNvPr id="352" name="Group"/>
          <p:cNvGrpSpPr/>
          <p:nvPr/>
        </p:nvGrpSpPr>
        <p:grpSpPr>
          <a:xfrm>
            <a:off x="1285671" y="3983748"/>
            <a:ext cx="6102582" cy="639683"/>
            <a:chOff x="0" y="-93581"/>
            <a:chExt cx="6102581" cy="639681"/>
          </a:xfrm>
        </p:grpSpPr>
        <p:sp>
          <p:nvSpPr>
            <p:cNvPr id="350" name="Julie talks herself into believing Dale will stop here. False trust is always a red flag."/>
            <p:cNvSpPr txBox="1"/>
            <p:nvPr/>
          </p:nvSpPr>
          <p:spPr>
            <a:xfrm>
              <a:off x="570386" y="-93581"/>
              <a:ext cx="5532195" cy="5105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spcBef>
                  <a:spcPts val="1600"/>
                </a:spcBef>
                <a:buClr>
                  <a:schemeClr val="accent2">
                    <a:lumOff val="21764"/>
                  </a:schemeClr>
                </a:buClr>
                <a:buFont typeface="Arial"/>
                <a:defRPr sz="1500">
                  <a:solidFill>
                    <a:srgbClr val="9E91BC"/>
                  </a:solidFill>
                  <a:latin typeface="Gotham Medium"/>
                  <a:ea typeface="Gotham Medium"/>
                  <a:cs typeface="Gotham Medium"/>
                  <a:sym typeface="Gotham Medium"/>
                </a:defRPr>
              </a:lvl1pPr>
            </a:lstStyle>
            <a:p>
              <a:r>
                <a:rPr dirty="0"/>
                <a:t>Julie talks herself into believing Dale will stop here. False trust is always a red flag.</a:t>
              </a:r>
            </a:p>
          </p:txBody>
        </p:sp>
        <p:sp>
          <p:nvSpPr>
            <p:cNvPr id="351" name="4."/>
            <p:cNvSpPr txBox="1"/>
            <p:nvPr/>
          </p:nvSpPr>
          <p:spPr>
            <a:xfrm>
              <a:off x="0" y="0"/>
              <a:ext cx="512877" cy="5461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nSpc>
                  <a:spcPct val="70000"/>
                </a:lnSpc>
                <a:defRPr sz="3600" cap="all">
                  <a:solidFill>
                    <a:srgbClr val="9E91BC"/>
                  </a:solidFill>
                  <a:latin typeface="Gotham Light"/>
                  <a:ea typeface="Gotham Light"/>
                  <a:cs typeface="Gotham Light"/>
                  <a:sym typeface="Gotham Light"/>
                </a:defRPr>
              </a:lvl1pPr>
            </a:lstStyle>
            <a:p>
              <a:r>
                <a:t>4.</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500"/>
                                        <p:tgtEl>
                                          <p:spTgt spid="3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childTnLst>
                                    <p:set>
                                      <p:cBhvr>
                                        <p:cTn id="11" dur="1" fill="hold">
                                          <p:stCondLst>
                                            <p:cond delay="0"/>
                                          </p:stCondLst>
                                        </p:cTn>
                                        <p:tgtEl>
                                          <p:spTgt spid="346"/>
                                        </p:tgtEl>
                                        <p:attrNameLst>
                                          <p:attrName>style.visibility</p:attrName>
                                        </p:attrNameLst>
                                      </p:cBhvr>
                                      <p:to>
                                        <p:strVal val="visible"/>
                                      </p:to>
                                    </p:set>
                                    <p:animEffect transition="in" filter="fade">
                                      <p:cBhvr>
                                        <p:cTn id="12" dur="500"/>
                                        <p:tgtEl>
                                          <p:spTgt spid="3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childTnLst>
                                    <p:set>
                                      <p:cBhvr>
                                        <p:cTn id="16" dur="1" fill="hold">
                                          <p:stCondLst>
                                            <p:cond delay="0"/>
                                          </p:stCondLst>
                                        </p:cTn>
                                        <p:tgtEl>
                                          <p:spTgt spid="349"/>
                                        </p:tgtEl>
                                        <p:attrNameLst>
                                          <p:attrName>style.visibility</p:attrName>
                                        </p:attrNameLst>
                                      </p:cBhvr>
                                      <p:to>
                                        <p:strVal val="visible"/>
                                      </p:to>
                                    </p:set>
                                    <p:animEffect transition="in" filter="fade">
                                      <p:cBhvr>
                                        <p:cTn id="17" dur="500"/>
                                        <p:tgtEl>
                                          <p:spTgt spid="3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4" nodeType="clickEffect">
                                  <p:stCondLst>
                                    <p:cond delay="0"/>
                                  </p:stCondLst>
                                  <p:childTnLst>
                                    <p:set>
                                      <p:cBhvr>
                                        <p:cTn id="21" dur="1" fill="hold">
                                          <p:stCondLst>
                                            <p:cond delay="0"/>
                                          </p:stCondLst>
                                        </p:cTn>
                                        <p:tgtEl>
                                          <p:spTgt spid="352"/>
                                        </p:tgtEl>
                                        <p:attrNameLst>
                                          <p:attrName>style.visibility</p:attrName>
                                        </p:attrNameLst>
                                      </p:cBhvr>
                                      <p:to>
                                        <p:strVal val="visible"/>
                                      </p:to>
                                    </p:set>
                                    <p:animEffect transition="in" filter="fade">
                                      <p:cBhvr>
                                        <p:cTn id="22" dur="5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1" animBg="1" advAuto="0"/>
      <p:bldP spid="346" grpId="2" animBg="1" advAuto="0"/>
      <p:bldP spid="349" grpId="3" animBg="1" advAuto="0"/>
      <p:bldP spid="352" grpId="4"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Were you aware that the legal consequences can be so extreme for sextortion?…"/>
          <p:cNvSpPr txBox="1"/>
          <p:nvPr/>
        </p:nvSpPr>
        <p:spPr>
          <a:xfrm>
            <a:off x="444030" y="1851025"/>
            <a:ext cx="3681042" cy="144145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27000" indent="-127000">
              <a:lnSpc>
                <a:spcPct val="110000"/>
              </a:lnSpc>
              <a:buSzPct val="100000"/>
              <a:buChar char="•"/>
              <a:defRPr>
                <a:solidFill>
                  <a:srgbClr val="FFFFFF"/>
                </a:solidFill>
                <a:latin typeface="Gotham Medium"/>
                <a:ea typeface="Gotham Medium"/>
                <a:cs typeface="Gotham Medium"/>
                <a:sym typeface="Gotham Medium"/>
              </a:defRPr>
            </a:pPr>
            <a:r>
              <a:t>Were you aware that the legal consequences can be so extreme for sextortion? </a:t>
            </a:r>
          </a:p>
          <a:p>
            <a:pPr marL="127000" indent="-127000">
              <a:lnSpc>
                <a:spcPct val="110000"/>
              </a:lnSpc>
              <a:buSzPct val="100000"/>
              <a:buChar char="•"/>
              <a:defRPr>
                <a:solidFill>
                  <a:srgbClr val="FFFFFF"/>
                </a:solidFill>
                <a:latin typeface="Gotham Medium"/>
                <a:ea typeface="Gotham Medium"/>
                <a:cs typeface="Gotham Medium"/>
                <a:sym typeface="Gotham Medium"/>
              </a:defRPr>
            </a:pPr>
            <a:endParaRPr/>
          </a:p>
          <a:p>
            <a:pPr marL="127000" indent="-127000">
              <a:lnSpc>
                <a:spcPct val="110000"/>
              </a:lnSpc>
              <a:buSzPct val="100000"/>
              <a:buChar char="•"/>
              <a:defRPr>
                <a:solidFill>
                  <a:srgbClr val="FFFFFF"/>
                </a:solidFill>
                <a:latin typeface="Gotham Medium"/>
                <a:ea typeface="Gotham Medium"/>
                <a:cs typeface="Gotham Medium"/>
                <a:sym typeface="Gotham Medium"/>
              </a:defRPr>
            </a:pPr>
            <a:r>
              <a:t>What do you know about sextortion laws in your state?</a:t>
            </a:r>
          </a:p>
        </p:txBody>
      </p:sp>
      <p:sp>
        <p:nvSpPr>
          <p:cNvPr id="357" name="LONG TERM &amp; LEGAL…"/>
          <p:cNvSpPr txBox="1"/>
          <p:nvPr/>
        </p:nvSpPr>
        <p:spPr>
          <a:xfrm>
            <a:off x="404213" y="404495"/>
            <a:ext cx="4247958" cy="738664"/>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nSpc>
                <a:spcPct val="80000"/>
              </a:lnSpc>
              <a:defRPr sz="3000">
                <a:solidFill>
                  <a:srgbClr val="FFFFFF"/>
                </a:solidFill>
                <a:latin typeface="Gotham Light"/>
                <a:ea typeface="Gotham Light"/>
                <a:cs typeface="Gotham Light"/>
                <a:sym typeface="Gotham Light"/>
              </a:defRPr>
            </a:pPr>
            <a:r>
              <a:rPr dirty="0"/>
              <a:t>LONG TERM &amp; LEGAL</a:t>
            </a:r>
          </a:p>
          <a:p>
            <a:pPr>
              <a:lnSpc>
                <a:spcPct val="80000"/>
              </a:lnSpc>
              <a:defRPr sz="3000" b="1">
                <a:solidFill>
                  <a:srgbClr val="FFFFFF"/>
                </a:solidFill>
                <a:latin typeface="Gotham"/>
                <a:ea typeface="Gotham"/>
                <a:cs typeface="Gotham"/>
                <a:sym typeface="Gotham"/>
              </a:defRPr>
            </a:pPr>
            <a:r>
              <a:rPr dirty="0"/>
              <a:t>CONSEQUENCES </a:t>
            </a:r>
          </a:p>
        </p:txBody>
      </p:sp>
      <p:pic>
        <p:nvPicPr>
          <p:cNvPr id="5" name="Line" descr="Line"/>
          <p:cNvPicPr>
            <a:picLocks/>
          </p:cNvPicPr>
          <p:nvPr/>
        </p:nvPicPr>
        <p:blipFill>
          <a:blip r:embed="rId2">
            <a:extLst/>
          </a:blip>
          <a:stretch>
            <a:fillRect/>
          </a:stretch>
        </p:blipFill>
        <p:spPr>
          <a:xfrm>
            <a:off x="444030" y="1474165"/>
            <a:ext cx="3744579" cy="458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ounded Rectangle" descr="Rounded Rectangle"/>
          <p:cNvPicPr>
            <a:picLocks/>
          </p:cNvPicPr>
          <p:nvPr/>
        </p:nvPicPr>
        <p:blipFill>
          <a:blip r:embed="rId2">
            <a:extLst/>
          </a:blip>
          <a:stretch>
            <a:fillRect/>
          </a:stretch>
        </p:blipFill>
        <p:spPr>
          <a:xfrm>
            <a:off x="404213" y="1886863"/>
            <a:ext cx="3977575" cy="322890"/>
          </a:xfrm>
          <a:prstGeom prst="rect">
            <a:avLst/>
          </a:prstGeom>
          <a:effectLst>
            <a:outerShdw blurRad="508000" dist="12700" dir="5400000" rotWithShape="0">
              <a:srgbClr val="9E91BC"/>
            </a:outerShdw>
          </a:effectLst>
        </p:spPr>
      </p:pic>
      <p:sp>
        <p:nvSpPr>
          <p:cNvPr id="359" name="From whom could Julie have sought support after Dale asked for the nude picture? Why do you think she didn’t seek support?…"/>
          <p:cNvSpPr txBox="1"/>
          <p:nvPr/>
        </p:nvSpPr>
        <p:spPr>
          <a:xfrm>
            <a:off x="372910" y="2267585"/>
            <a:ext cx="4037357" cy="246380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27000" indent="-127000">
              <a:lnSpc>
                <a:spcPct val="110000"/>
              </a:lnSpc>
              <a:buSzPct val="100000"/>
              <a:buChar char="•"/>
              <a:defRPr sz="1300">
                <a:solidFill>
                  <a:srgbClr val="FFFFFF"/>
                </a:solidFill>
                <a:latin typeface="Gotham Medium"/>
                <a:ea typeface="Gotham Medium"/>
                <a:cs typeface="Gotham Medium"/>
                <a:sym typeface="Gotham Medium"/>
              </a:defRPr>
            </a:pPr>
            <a:r>
              <a:t>From whom could Julie have sought support after Dale asked for the nude picture? Why do you think she didn’t seek support? </a:t>
            </a:r>
          </a:p>
          <a:p>
            <a:pPr marL="127000" indent="-127000">
              <a:lnSpc>
                <a:spcPct val="110000"/>
              </a:lnSpc>
              <a:buSzPct val="100000"/>
              <a:buChar char="•"/>
              <a:defRPr sz="1300">
                <a:solidFill>
                  <a:srgbClr val="FFFFFF"/>
                </a:solidFill>
                <a:latin typeface="Gotham Medium"/>
                <a:ea typeface="Gotham Medium"/>
                <a:cs typeface="Gotham Medium"/>
                <a:sym typeface="Gotham Medium"/>
              </a:defRPr>
            </a:pPr>
            <a:endParaRPr/>
          </a:p>
          <a:p>
            <a:pPr marL="127000" indent="-127000">
              <a:lnSpc>
                <a:spcPct val="110000"/>
              </a:lnSpc>
              <a:buSzPct val="100000"/>
              <a:buChar char="•"/>
              <a:defRPr sz="1300">
                <a:solidFill>
                  <a:srgbClr val="FFFFFF"/>
                </a:solidFill>
                <a:latin typeface="Gotham Medium"/>
                <a:ea typeface="Gotham Medium"/>
                <a:cs typeface="Gotham Medium"/>
                <a:sym typeface="Gotham Medium"/>
              </a:defRPr>
            </a:pPr>
            <a:r>
              <a:t>What would have happened if she had sought support instead of sending the nude to Dale?</a:t>
            </a:r>
          </a:p>
          <a:p>
            <a:pPr marL="127000" indent="-127000">
              <a:lnSpc>
                <a:spcPct val="110000"/>
              </a:lnSpc>
              <a:buSzPct val="100000"/>
              <a:buChar char="•"/>
              <a:defRPr sz="1300">
                <a:solidFill>
                  <a:srgbClr val="FFFFFF"/>
                </a:solidFill>
                <a:latin typeface="Gotham Medium"/>
                <a:ea typeface="Gotham Medium"/>
                <a:cs typeface="Gotham Medium"/>
                <a:sym typeface="Gotham Medium"/>
              </a:defRPr>
            </a:pPr>
            <a:endParaRPr/>
          </a:p>
          <a:p>
            <a:pPr marL="127000" indent="-127000">
              <a:lnSpc>
                <a:spcPct val="110000"/>
              </a:lnSpc>
              <a:buSzPct val="100000"/>
              <a:buChar char="•"/>
              <a:defRPr sz="1300">
                <a:solidFill>
                  <a:srgbClr val="FFFFFF"/>
                </a:solidFill>
                <a:latin typeface="Gotham Medium"/>
                <a:ea typeface="Gotham Medium"/>
                <a:cs typeface="Gotham Medium"/>
                <a:sym typeface="Gotham Medium"/>
              </a:defRPr>
            </a:pPr>
            <a:r>
              <a:t>What would have happened if one of the football players who received Julie’s nude had reported it to authorities? Why do you think that didn’t happen?</a:t>
            </a:r>
          </a:p>
        </p:txBody>
      </p:sp>
      <p:sp>
        <p:nvSpPr>
          <p:cNvPr id="362" name="IMMEDIATE SOCIAL &amp; EMOTIONAL…"/>
          <p:cNvSpPr txBox="1"/>
          <p:nvPr/>
        </p:nvSpPr>
        <p:spPr>
          <a:xfrm>
            <a:off x="404213" y="404495"/>
            <a:ext cx="4138598" cy="110799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nSpc>
                <a:spcPct val="80000"/>
              </a:lnSpc>
              <a:defRPr sz="3000">
                <a:solidFill>
                  <a:srgbClr val="FFFFFF"/>
                </a:solidFill>
                <a:latin typeface="Gotham Light"/>
                <a:ea typeface="Gotham Light"/>
                <a:cs typeface="Gotham Light"/>
                <a:sym typeface="Gotham Light"/>
              </a:defRPr>
            </a:pPr>
            <a:r>
              <a:rPr dirty="0"/>
              <a:t>IMMEDIATE SOCIAL &amp; EMOTIONAL</a:t>
            </a:r>
          </a:p>
          <a:p>
            <a:pPr>
              <a:lnSpc>
                <a:spcPct val="80000"/>
              </a:lnSpc>
              <a:defRPr sz="3000" b="1">
                <a:solidFill>
                  <a:srgbClr val="FFFFFF"/>
                </a:solidFill>
                <a:latin typeface="Gotham"/>
                <a:ea typeface="Gotham"/>
                <a:cs typeface="Gotham"/>
                <a:sym typeface="Gotham"/>
              </a:defRPr>
            </a:pPr>
            <a:r>
              <a:rPr dirty="0"/>
              <a:t>CONSEQUENCES</a:t>
            </a:r>
          </a:p>
        </p:txBody>
      </p:sp>
      <p:sp>
        <p:nvSpPr>
          <p:cNvPr id="364" name="Let’s back up a little further. (Focus on Phase 2.)"/>
          <p:cNvSpPr txBox="1"/>
          <p:nvPr/>
        </p:nvSpPr>
        <p:spPr>
          <a:xfrm>
            <a:off x="487248" y="2027988"/>
            <a:ext cx="3808681" cy="23876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nSpc>
                <a:spcPct val="20000"/>
              </a:lnSpc>
              <a:spcBef>
                <a:spcPts val="1600"/>
              </a:spcBef>
              <a:buClr>
                <a:schemeClr val="accent2">
                  <a:lumOff val="21764"/>
                </a:schemeClr>
              </a:buClr>
              <a:buFont typeface="Arial"/>
              <a:defRPr sz="1200" b="1">
                <a:solidFill>
                  <a:srgbClr val="FFFFFF"/>
                </a:solidFill>
                <a:latin typeface="Gotham"/>
                <a:ea typeface="Gotham"/>
                <a:cs typeface="Gotham"/>
                <a:sym typeface="Gotham"/>
              </a:defRPr>
            </a:pPr>
            <a:r>
              <a:t>Let’s back up a little further. </a:t>
            </a:r>
            <a:r>
              <a:rPr b="0" dirty="0">
                <a:latin typeface="Gotham Light"/>
                <a:ea typeface="Gotham Light"/>
                <a:cs typeface="Gotham Light"/>
                <a:sym typeface="Gotham Light"/>
              </a:rPr>
              <a:t>(Focus on Phase 2.)</a:t>
            </a:r>
          </a:p>
        </p:txBody>
      </p:sp>
      <p:pic>
        <p:nvPicPr>
          <p:cNvPr id="9" name="Line" descr="Line"/>
          <p:cNvPicPr>
            <a:picLocks/>
          </p:cNvPicPr>
          <p:nvPr/>
        </p:nvPicPr>
        <p:blipFill>
          <a:blip r:embed="rId3">
            <a:extLst/>
          </a:blip>
          <a:stretch>
            <a:fillRect/>
          </a:stretch>
        </p:blipFill>
        <p:spPr>
          <a:xfrm>
            <a:off x="487248" y="1665433"/>
            <a:ext cx="3744579" cy="458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8" name="Rounded Rectangle" descr="Rounded Rectangle"/>
          <p:cNvPicPr>
            <a:picLocks/>
          </p:cNvPicPr>
          <p:nvPr/>
        </p:nvPicPr>
        <p:blipFill>
          <a:blip r:embed="rId3">
            <a:extLst/>
          </a:blip>
          <a:stretch>
            <a:fillRect/>
          </a:stretch>
        </p:blipFill>
        <p:spPr>
          <a:xfrm>
            <a:off x="404213" y="1793472"/>
            <a:ext cx="4167787" cy="338331"/>
          </a:xfrm>
          <a:prstGeom prst="rect">
            <a:avLst/>
          </a:prstGeom>
          <a:effectLst>
            <a:outerShdw blurRad="508000" dist="12700" dir="5400000" rotWithShape="0">
              <a:srgbClr val="9E91BC"/>
            </a:outerShdw>
          </a:effectLst>
        </p:spPr>
      </p:pic>
      <p:sp>
        <p:nvSpPr>
          <p:cNvPr id="366" name="Why did Romeo ask for the picture in the first place?…"/>
          <p:cNvSpPr txBox="1"/>
          <p:nvPr/>
        </p:nvSpPr>
        <p:spPr>
          <a:xfrm>
            <a:off x="372910" y="2348865"/>
            <a:ext cx="3373424" cy="136271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27000" indent="-127000">
              <a:lnSpc>
                <a:spcPct val="110000"/>
              </a:lnSpc>
              <a:buSzPct val="100000"/>
              <a:buChar char="•"/>
              <a:defRPr sz="1300">
                <a:solidFill>
                  <a:srgbClr val="FFFFFF"/>
                </a:solidFill>
                <a:latin typeface="Gotham Medium"/>
                <a:ea typeface="Gotham Medium"/>
                <a:cs typeface="Gotham Medium"/>
                <a:sym typeface="Gotham Medium"/>
              </a:defRPr>
            </a:pPr>
            <a:r>
              <a:t>Why did Romeo ask for the picture in the first place? </a:t>
            </a:r>
          </a:p>
          <a:p>
            <a:pPr marL="127000" indent="-127000">
              <a:lnSpc>
                <a:spcPct val="110000"/>
              </a:lnSpc>
              <a:buSzPct val="100000"/>
              <a:buChar char="•"/>
              <a:defRPr sz="1300">
                <a:solidFill>
                  <a:srgbClr val="FFFFFF"/>
                </a:solidFill>
                <a:latin typeface="Gotham Medium"/>
                <a:ea typeface="Gotham Medium"/>
                <a:cs typeface="Gotham Medium"/>
                <a:sym typeface="Gotham Medium"/>
              </a:defRPr>
            </a:pPr>
            <a:endParaRPr/>
          </a:p>
          <a:p>
            <a:pPr marL="127000" indent="-127000">
              <a:lnSpc>
                <a:spcPct val="110000"/>
              </a:lnSpc>
              <a:buSzPct val="100000"/>
              <a:buChar char="•"/>
              <a:defRPr sz="1300">
                <a:solidFill>
                  <a:srgbClr val="FFFFFF"/>
                </a:solidFill>
                <a:latin typeface="Gotham Medium"/>
                <a:ea typeface="Gotham Medium"/>
                <a:cs typeface="Gotham Medium"/>
                <a:sym typeface="Gotham Medium"/>
              </a:defRPr>
            </a:pPr>
            <a:r>
              <a:t>Why did Julie send it? </a:t>
            </a:r>
          </a:p>
          <a:p>
            <a:pPr marL="127000" indent="-127000">
              <a:lnSpc>
                <a:spcPct val="110000"/>
              </a:lnSpc>
              <a:buSzPct val="100000"/>
              <a:buChar char="•"/>
              <a:defRPr sz="1300">
                <a:solidFill>
                  <a:srgbClr val="FFFFFF"/>
                </a:solidFill>
                <a:latin typeface="Gotham Medium"/>
                <a:ea typeface="Gotham Medium"/>
                <a:cs typeface="Gotham Medium"/>
                <a:sym typeface="Gotham Medium"/>
              </a:defRPr>
            </a:pPr>
            <a:endParaRPr/>
          </a:p>
          <a:p>
            <a:pPr marL="127000" indent="-127000">
              <a:lnSpc>
                <a:spcPct val="110000"/>
              </a:lnSpc>
              <a:buSzPct val="100000"/>
              <a:buChar char="•"/>
              <a:defRPr sz="1300">
                <a:solidFill>
                  <a:srgbClr val="FFFFFF"/>
                </a:solidFill>
                <a:latin typeface="Gotham Medium"/>
                <a:ea typeface="Gotham Medium"/>
                <a:cs typeface="Gotham Medium"/>
                <a:sym typeface="Gotham Medium"/>
              </a:defRPr>
            </a:pPr>
            <a:r>
              <a:t>What red flags did they both miss?</a:t>
            </a:r>
          </a:p>
        </p:txBody>
      </p:sp>
      <p:sp>
        <p:nvSpPr>
          <p:cNvPr id="369" name="INTERNAL…"/>
          <p:cNvSpPr txBox="1"/>
          <p:nvPr/>
        </p:nvSpPr>
        <p:spPr>
          <a:xfrm>
            <a:off x="404213" y="404495"/>
            <a:ext cx="4138598" cy="7386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nSpc>
                <a:spcPct val="80000"/>
              </a:lnSpc>
              <a:defRPr sz="3000">
                <a:solidFill>
                  <a:srgbClr val="FFFFFF"/>
                </a:solidFill>
                <a:latin typeface="Gotham Light"/>
                <a:ea typeface="Gotham Light"/>
                <a:cs typeface="Gotham Light"/>
                <a:sym typeface="Gotham Light"/>
              </a:defRPr>
            </a:pPr>
            <a:r>
              <a:rPr dirty="0"/>
              <a:t>INTERNAL</a:t>
            </a:r>
          </a:p>
          <a:p>
            <a:pPr>
              <a:lnSpc>
                <a:spcPct val="80000"/>
              </a:lnSpc>
              <a:defRPr sz="3000" b="1">
                <a:solidFill>
                  <a:srgbClr val="FFFFFF"/>
                </a:solidFill>
                <a:latin typeface="Gotham"/>
                <a:ea typeface="Gotham"/>
                <a:cs typeface="Gotham"/>
                <a:sym typeface="Gotham"/>
              </a:defRPr>
            </a:pPr>
            <a:r>
              <a:rPr dirty="0"/>
              <a:t>CONSEQUENCES</a:t>
            </a:r>
          </a:p>
        </p:txBody>
      </p:sp>
      <p:sp>
        <p:nvSpPr>
          <p:cNvPr id="371" name="Let’s back up to the beginning. (Focus on Phase 1.)"/>
          <p:cNvSpPr txBox="1"/>
          <p:nvPr/>
        </p:nvSpPr>
        <p:spPr>
          <a:xfrm>
            <a:off x="487248" y="1936548"/>
            <a:ext cx="3995828" cy="23876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nSpc>
                <a:spcPct val="20000"/>
              </a:lnSpc>
              <a:spcBef>
                <a:spcPts val="1600"/>
              </a:spcBef>
              <a:buClr>
                <a:schemeClr val="accent2">
                  <a:lumOff val="21764"/>
                </a:schemeClr>
              </a:buClr>
              <a:buFont typeface="Arial"/>
              <a:defRPr sz="1200" b="1">
                <a:solidFill>
                  <a:srgbClr val="FFFFFF"/>
                </a:solidFill>
                <a:latin typeface="Gotham"/>
                <a:ea typeface="Gotham"/>
                <a:cs typeface="Gotham"/>
                <a:sym typeface="Gotham"/>
              </a:defRPr>
            </a:pPr>
            <a:r>
              <a:t>Let’s back up to the beginning. </a:t>
            </a:r>
            <a:r>
              <a:rPr b="0" dirty="0">
                <a:latin typeface="Gotham Light"/>
                <a:ea typeface="Gotham Light"/>
                <a:cs typeface="Gotham Light"/>
                <a:sym typeface="Gotham Light"/>
              </a:rPr>
              <a:t>(Focus on Phase 1.)</a:t>
            </a:r>
          </a:p>
        </p:txBody>
      </p:sp>
      <p:pic>
        <p:nvPicPr>
          <p:cNvPr id="7" name="Line" descr="Line"/>
          <p:cNvPicPr>
            <a:picLocks/>
          </p:cNvPicPr>
          <p:nvPr/>
        </p:nvPicPr>
        <p:blipFill>
          <a:blip r:embed="rId4">
            <a:extLst/>
          </a:blip>
          <a:stretch>
            <a:fillRect/>
          </a:stretch>
        </p:blipFill>
        <p:spPr>
          <a:xfrm>
            <a:off x="487248" y="1448362"/>
            <a:ext cx="3744579" cy="458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8" name="THE…"/>
          <p:cNvSpPr txBox="1"/>
          <p:nvPr/>
        </p:nvSpPr>
        <p:spPr>
          <a:xfrm>
            <a:off x="402801" y="456188"/>
            <a:ext cx="3390352" cy="393954"/>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nSpc>
                <a:spcPct val="80000"/>
              </a:lnSpc>
              <a:defRPr sz="3200">
                <a:solidFill>
                  <a:srgbClr val="FFFFFF"/>
                </a:solidFill>
                <a:latin typeface="Gotham Light"/>
                <a:ea typeface="Gotham Light"/>
                <a:cs typeface="Gotham Light"/>
                <a:sym typeface="Gotham Light"/>
              </a:defRPr>
            </a:pPr>
            <a:r>
              <a:rPr dirty="0" smtClean="0"/>
              <a:t>THE</a:t>
            </a:r>
            <a:r>
              <a:rPr lang="en-US" dirty="0" smtClean="0"/>
              <a:t> </a:t>
            </a:r>
            <a:r>
              <a:rPr b="1" dirty="0" smtClean="0">
                <a:latin typeface="Gotham" charset="0"/>
                <a:ea typeface="Gotham" charset="0"/>
                <a:cs typeface="Gotham" charset="0"/>
              </a:rPr>
              <a:t>OBJECTIVE</a:t>
            </a:r>
            <a:endParaRPr b="1" dirty="0">
              <a:latin typeface="Gotham" charset="0"/>
              <a:ea typeface="Gotham" charset="0"/>
              <a:cs typeface="Gotham" charset="0"/>
            </a:endParaRPr>
          </a:p>
        </p:txBody>
      </p:sp>
      <p:pic>
        <p:nvPicPr>
          <p:cNvPr id="5" name="Line" descr="Line"/>
          <p:cNvPicPr>
            <a:picLocks/>
          </p:cNvPicPr>
          <p:nvPr/>
        </p:nvPicPr>
        <p:blipFill>
          <a:blip r:embed="rId3">
            <a:extLst/>
          </a:blip>
          <a:stretch>
            <a:fillRect/>
          </a:stretch>
        </p:blipFill>
        <p:spPr>
          <a:xfrm>
            <a:off x="402799" y="945683"/>
            <a:ext cx="3744579" cy="45853"/>
          </a:xfrm>
          <a:prstGeom prst="rect">
            <a:avLst/>
          </a:prstGeom>
        </p:spPr>
      </p:pic>
      <p:pic>
        <p:nvPicPr>
          <p:cNvPr id="6" name="Rounded Rectangle" descr="Rounded Rectangle"/>
          <p:cNvPicPr>
            <a:picLocks/>
          </p:cNvPicPr>
          <p:nvPr/>
        </p:nvPicPr>
        <p:blipFill>
          <a:blip r:embed="rId4">
            <a:extLst/>
          </a:blip>
          <a:stretch>
            <a:fillRect/>
          </a:stretch>
        </p:blipFill>
        <p:spPr>
          <a:xfrm>
            <a:off x="435751" y="3007159"/>
            <a:ext cx="4136249" cy="322890"/>
          </a:xfrm>
          <a:prstGeom prst="rect">
            <a:avLst/>
          </a:prstGeom>
          <a:effectLst>
            <a:outerShdw blurRad="508000" dist="12700" dir="5400000" rotWithShape="0">
              <a:srgbClr val="9E91BC"/>
            </a:outerShdw>
          </a:effectLst>
        </p:spPr>
      </p:pic>
      <p:sp>
        <p:nvSpPr>
          <p:cNvPr id="7" name="Let’s back up a little further. (Focus on Phase 2.)"/>
          <p:cNvSpPr txBox="1"/>
          <p:nvPr/>
        </p:nvSpPr>
        <p:spPr>
          <a:xfrm>
            <a:off x="509893" y="3146230"/>
            <a:ext cx="4279922" cy="1292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20000"/>
              </a:lnSpc>
              <a:spcBef>
                <a:spcPts val="1600"/>
              </a:spcBef>
              <a:buClr>
                <a:schemeClr val="accent2">
                  <a:lumOff val="21764"/>
                </a:schemeClr>
              </a:buClr>
              <a:buFont typeface="Arial"/>
              <a:defRPr sz="1200" b="1">
                <a:solidFill>
                  <a:srgbClr val="FFFFFF"/>
                </a:solidFill>
                <a:latin typeface="Gotham"/>
                <a:ea typeface="Gotham"/>
                <a:cs typeface="Gotham"/>
                <a:sym typeface="Gotham"/>
              </a:defRPr>
            </a:pPr>
            <a:r>
              <a:rPr lang="en-US" smtClean="0"/>
              <a:t>The Goal</a:t>
            </a:r>
            <a:endParaRPr b="0" dirty="0">
              <a:latin typeface="Gotham Light"/>
              <a:ea typeface="Gotham Light"/>
              <a:cs typeface="Gotham Light"/>
              <a:sym typeface="Gotham Light"/>
            </a:endParaRPr>
          </a:p>
        </p:txBody>
      </p:sp>
      <p:sp>
        <p:nvSpPr>
          <p:cNvPr id="249" name="We are here to bring awareness to sextortion and how to navigate these very real situations. You will hear the story of Julie, Romeo and Dale, three teens who become involved in a sextortion scandal. After hearing each story you will have the opportunity to predict what will happen next, consider short A and long term consequences for each character, and share personal feelings and  experiences, if you so choose."/>
          <p:cNvSpPr txBox="1"/>
          <p:nvPr/>
        </p:nvSpPr>
        <p:spPr>
          <a:xfrm>
            <a:off x="402800" y="1034513"/>
            <a:ext cx="4269386" cy="163275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30000"/>
              </a:lnSpc>
              <a:spcBef>
                <a:spcPts val="1600"/>
              </a:spcBef>
              <a:buClr>
                <a:schemeClr val="accent2">
                  <a:lumOff val="21764"/>
                </a:schemeClr>
              </a:buClr>
              <a:buFont typeface="Arial"/>
              <a:defRPr sz="1300">
                <a:solidFill>
                  <a:srgbClr val="FFFFFF"/>
                </a:solidFill>
                <a:latin typeface="Gotham Medium"/>
                <a:ea typeface="Gotham Medium"/>
                <a:cs typeface="Gotham Medium"/>
                <a:sym typeface="Gotham Medium"/>
              </a:defRPr>
            </a:lvl1pPr>
          </a:lstStyle>
          <a:p>
            <a:r>
              <a:rPr sz="1100" dirty="0"/>
              <a:t>We are here to bring awareness to sextortion and how to navigate these very real situations. You will hear the story of Julie, Romeo and Dale, three teens who become involved in a sextortion scandal. After hearing each story you will have the opportunity to predict what will happen next, consider short </a:t>
            </a:r>
            <a:r>
              <a:rPr lang="en-US" sz="1100" dirty="0" smtClean="0"/>
              <a:t>term </a:t>
            </a:r>
            <a:r>
              <a:rPr sz="1100" dirty="0" smtClean="0"/>
              <a:t>and </a:t>
            </a:r>
            <a:r>
              <a:rPr sz="1100" dirty="0"/>
              <a:t>long term consequences for each character, and share personal feelings and  experiences, if you so choose. </a:t>
            </a:r>
          </a:p>
        </p:txBody>
      </p:sp>
      <p:sp>
        <p:nvSpPr>
          <p:cNvPr id="8" name="We are here to bring awareness to sextortion and how to navigate these very real situations. You will hear the story of Julie, Romeo and Dale, three teens who become involved in a sextortion scandal. After hearing each story you will have the opportunity to predict what will happen next, consider short A and long term consequences for each character, and share personal feelings and  experiences, if you so choose."/>
          <p:cNvSpPr txBox="1"/>
          <p:nvPr/>
        </p:nvSpPr>
        <p:spPr>
          <a:xfrm>
            <a:off x="402799" y="3473178"/>
            <a:ext cx="4387016" cy="119263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30000"/>
              </a:lnSpc>
              <a:spcBef>
                <a:spcPts val="1600"/>
              </a:spcBef>
              <a:buClr>
                <a:schemeClr val="accent2">
                  <a:lumOff val="21764"/>
                </a:schemeClr>
              </a:buClr>
              <a:buFont typeface="Arial"/>
              <a:defRPr sz="1300">
                <a:solidFill>
                  <a:srgbClr val="FFFFFF"/>
                </a:solidFill>
                <a:latin typeface="Gotham Medium"/>
                <a:ea typeface="Gotham Medium"/>
                <a:cs typeface="Gotham Medium"/>
                <a:sym typeface="Gotham Medium"/>
              </a:defRPr>
            </a:lvl1pPr>
          </a:lstStyle>
          <a:p>
            <a:pPr lvl="0">
              <a:buClr>
                <a:schemeClr val="dk1"/>
              </a:buClr>
              <a:buSzPts val="1100"/>
            </a:pPr>
            <a:r>
              <a:rPr lang="en" sz="1100" dirty="0">
                <a:sym typeface="Bree Serif"/>
              </a:rPr>
              <a:t>The goal is to make you aware of the danger in certain situations, and allow you an opportunity to consider how you can avoid and/ or deal with circumstances of this nature. You will also receive information on potential resources and trusted people you can turn to in these cases.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Rounded Rectangle" descr="Rounded Rectangle"/>
          <p:cNvPicPr>
            <a:picLocks/>
          </p:cNvPicPr>
          <p:nvPr/>
        </p:nvPicPr>
        <p:blipFill>
          <a:blip r:embed="rId2">
            <a:extLst/>
          </a:blip>
          <a:stretch>
            <a:fillRect/>
          </a:stretch>
        </p:blipFill>
        <p:spPr>
          <a:xfrm flipV="1">
            <a:off x="483489" y="739530"/>
            <a:ext cx="2112989" cy="397955"/>
          </a:xfrm>
          <a:prstGeom prst="rect">
            <a:avLst/>
          </a:prstGeom>
          <a:effectLst>
            <a:outerShdw blurRad="508000" dist="12700" dir="5400000" rotWithShape="0">
              <a:srgbClr val="9E91BC"/>
            </a:outerShdw>
          </a:effectLst>
        </p:spPr>
      </p:pic>
      <p:sp>
        <p:nvSpPr>
          <p:cNvPr id="373" name="Google Shape;59;p14"/>
          <p:cNvSpPr txBox="1">
            <a:spLocks noGrp="1"/>
          </p:cNvSpPr>
          <p:nvPr>
            <p:ph type="title"/>
          </p:nvPr>
        </p:nvSpPr>
        <p:spPr>
          <a:xfrm>
            <a:off x="311699" y="333265"/>
            <a:ext cx="9036415" cy="572701"/>
          </a:xfrm>
          <a:prstGeom prst="rect">
            <a:avLst/>
          </a:prstGeom>
        </p:spPr>
        <p:txBody>
          <a:bodyPr lIns="0" tIns="0" rIns="0" bIns="0" anchor="t">
            <a:noAutofit/>
          </a:bodyPr>
          <a:lstStyle>
            <a:lvl1pPr>
              <a:lnSpc>
                <a:spcPct val="70000"/>
              </a:lnSpc>
              <a:defRPr sz="3200">
                <a:latin typeface="Gotham Light"/>
                <a:ea typeface="Gotham Light"/>
                <a:cs typeface="Gotham Light"/>
                <a:sym typeface="Gotham Light"/>
              </a:defRPr>
            </a:lvl1pPr>
          </a:lstStyle>
          <a:p>
            <a:r>
              <a:rPr sz="2600" dirty="0"/>
              <a:t>Red Flags That Indicate Sextortion</a:t>
            </a:r>
          </a:p>
        </p:txBody>
      </p:sp>
      <p:sp>
        <p:nvSpPr>
          <p:cNvPr id="375" name="Red flags they missed:"/>
          <p:cNvSpPr txBox="1"/>
          <p:nvPr/>
        </p:nvSpPr>
        <p:spPr>
          <a:xfrm>
            <a:off x="614654" y="919045"/>
            <a:ext cx="1888745" cy="23876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nSpc>
                <a:spcPct val="20000"/>
              </a:lnSpc>
              <a:spcBef>
                <a:spcPts val="1600"/>
              </a:spcBef>
              <a:buClr>
                <a:schemeClr val="accent2">
                  <a:lumOff val="21764"/>
                </a:schemeClr>
              </a:buClr>
              <a:buFont typeface="Arial"/>
              <a:defRPr sz="1200" b="1">
                <a:solidFill>
                  <a:srgbClr val="FFFFFF"/>
                </a:solidFill>
                <a:latin typeface="Gotham"/>
                <a:ea typeface="Gotham"/>
                <a:cs typeface="Gotham"/>
                <a:sym typeface="Gotham"/>
              </a:defRPr>
            </a:lvl1pPr>
          </a:lstStyle>
          <a:p>
            <a:r>
              <a:t>Red flags they missed: </a:t>
            </a:r>
          </a:p>
        </p:txBody>
      </p:sp>
      <p:grpSp>
        <p:nvGrpSpPr>
          <p:cNvPr id="379" name="Group"/>
          <p:cNvGrpSpPr/>
          <p:nvPr/>
        </p:nvGrpSpPr>
        <p:grpSpPr>
          <a:xfrm>
            <a:off x="1377797" y="1471172"/>
            <a:ext cx="7144135" cy="1357058"/>
            <a:chOff x="0" y="-92931"/>
            <a:chExt cx="7144133" cy="1357056"/>
          </a:xfrm>
        </p:grpSpPr>
        <p:sp>
          <p:nvSpPr>
            <p:cNvPr id="376" name="Romeo didn’t ask for a photo directly but led her there with his ab shot. He justified in his head that she was in control of whether or not she sent the photo. He justified that it wasn’t like he was pressuring her to have sex."/>
            <p:cNvSpPr txBox="1"/>
            <p:nvPr/>
          </p:nvSpPr>
          <p:spPr>
            <a:xfrm>
              <a:off x="451918" y="-92931"/>
              <a:ext cx="6692215" cy="9677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spcBef>
                  <a:spcPts val="1600"/>
                </a:spcBef>
                <a:buClr>
                  <a:schemeClr val="accent2">
                    <a:lumOff val="21764"/>
                  </a:schemeClr>
                </a:buClr>
                <a:buFont typeface="Arial"/>
                <a:defRPr sz="1500">
                  <a:solidFill>
                    <a:srgbClr val="9E91BC"/>
                  </a:solidFill>
                  <a:latin typeface="Gotham Medium"/>
                  <a:ea typeface="Gotham Medium"/>
                  <a:cs typeface="Gotham Medium"/>
                  <a:sym typeface="Gotham Medium"/>
                </a:defRPr>
              </a:lvl1pPr>
            </a:lstStyle>
            <a:p>
              <a:r>
                <a:rPr dirty="0"/>
                <a:t>Romeo didn’t ask for a photo directly but led her there with his ab shot. He justified in his head that she was in control of whether or not she sent the photo. He justified that it wasn’t like he was pressuring her to have sex. </a:t>
              </a:r>
            </a:p>
          </p:txBody>
        </p:sp>
        <p:sp>
          <p:nvSpPr>
            <p:cNvPr id="377" name="1."/>
            <p:cNvSpPr txBox="1"/>
            <p:nvPr/>
          </p:nvSpPr>
          <p:spPr>
            <a:xfrm>
              <a:off x="0" y="309675"/>
              <a:ext cx="362458" cy="5461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nSpc>
                  <a:spcPct val="70000"/>
                </a:lnSpc>
                <a:defRPr sz="3600" cap="all">
                  <a:solidFill>
                    <a:srgbClr val="9E91BC"/>
                  </a:solidFill>
                  <a:latin typeface="Gotham Light"/>
                  <a:ea typeface="Gotham Light"/>
                  <a:cs typeface="Gotham Light"/>
                  <a:sym typeface="Gotham Light"/>
                </a:defRPr>
              </a:lvl1pPr>
            </a:lstStyle>
            <a:p>
              <a:r>
                <a:t>1.</a:t>
              </a:r>
            </a:p>
          </p:txBody>
        </p:sp>
        <p:sp>
          <p:nvSpPr>
            <p:cNvPr id="378" name="Justification is usually a red flag."/>
            <p:cNvSpPr txBox="1"/>
            <p:nvPr/>
          </p:nvSpPr>
          <p:spPr>
            <a:xfrm>
              <a:off x="451918" y="961864"/>
              <a:ext cx="4621633" cy="3022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nSpc>
                  <a:spcPct val="70000"/>
                </a:lnSpc>
                <a:defRPr sz="1700" cap="all">
                  <a:solidFill>
                    <a:srgbClr val="9E91BC"/>
                  </a:solidFill>
                  <a:latin typeface="Gotham Ultra"/>
                  <a:ea typeface="Gotham Ultra"/>
                  <a:cs typeface="Gotham Ultra"/>
                  <a:sym typeface="Gotham Ultra"/>
                </a:defRPr>
              </a:lvl1pPr>
            </a:lstStyle>
            <a:p>
              <a:r>
                <a:t>Justification is usually a red flag.</a:t>
              </a:r>
            </a:p>
          </p:txBody>
        </p:sp>
      </p:grpSp>
      <p:grpSp>
        <p:nvGrpSpPr>
          <p:cNvPr id="382" name="Group"/>
          <p:cNvGrpSpPr/>
          <p:nvPr/>
        </p:nvGrpSpPr>
        <p:grpSpPr>
          <a:xfrm>
            <a:off x="1324064" y="3046401"/>
            <a:ext cx="7197868" cy="654853"/>
            <a:chOff x="0" y="-108751"/>
            <a:chExt cx="7197866" cy="654851"/>
          </a:xfrm>
        </p:grpSpPr>
        <p:sp>
          <p:nvSpPr>
            <p:cNvPr id="380" name="Julie felt like she was expected to send a revealing picture prior to dating Romeo since that is the social norm at her high school."/>
            <p:cNvSpPr txBox="1"/>
            <p:nvPr/>
          </p:nvSpPr>
          <p:spPr>
            <a:xfrm>
              <a:off x="505651" y="-108751"/>
              <a:ext cx="6692215" cy="5105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spcBef>
                  <a:spcPts val="1600"/>
                </a:spcBef>
                <a:buClr>
                  <a:schemeClr val="accent2">
                    <a:lumOff val="21764"/>
                  </a:schemeClr>
                </a:buClr>
                <a:buFont typeface="Arial"/>
                <a:defRPr sz="1500">
                  <a:solidFill>
                    <a:srgbClr val="9E91BC"/>
                  </a:solidFill>
                  <a:latin typeface="Gotham Medium"/>
                  <a:ea typeface="Gotham Medium"/>
                  <a:cs typeface="Gotham Medium"/>
                  <a:sym typeface="Gotham Medium"/>
                </a:defRPr>
              </a:lvl1pPr>
            </a:lstStyle>
            <a:p>
              <a:r>
                <a:rPr dirty="0"/>
                <a:t>Julie felt like she was expected to send a revealing picture prior to dating Romeo since that is the social norm at her high school. </a:t>
              </a:r>
            </a:p>
          </p:txBody>
        </p:sp>
        <p:sp>
          <p:nvSpPr>
            <p:cNvPr id="381" name="2."/>
            <p:cNvSpPr txBox="1"/>
            <p:nvPr/>
          </p:nvSpPr>
          <p:spPr>
            <a:xfrm>
              <a:off x="0" y="0"/>
              <a:ext cx="479044" cy="5461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nSpc>
                  <a:spcPct val="70000"/>
                </a:lnSpc>
                <a:defRPr sz="3600" cap="all">
                  <a:solidFill>
                    <a:srgbClr val="9E91BC"/>
                  </a:solidFill>
                  <a:latin typeface="Gotham Light"/>
                  <a:ea typeface="Gotham Light"/>
                  <a:cs typeface="Gotham Light"/>
                  <a:sym typeface="Gotham Light"/>
                </a:defRPr>
              </a:lvl1pPr>
            </a:lstStyle>
            <a:p>
              <a:r>
                <a:t>2.</a:t>
              </a:r>
            </a:p>
          </p:txBody>
        </p:sp>
      </p:grpSp>
      <p:grpSp>
        <p:nvGrpSpPr>
          <p:cNvPr id="386" name="Group"/>
          <p:cNvGrpSpPr/>
          <p:nvPr/>
        </p:nvGrpSpPr>
        <p:grpSpPr>
          <a:xfrm>
            <a:off x="1319498" y="3927458"/>
            <a:ext cx="7202434" cy="706690"/>
            <a:chOff x="0" y="15654"/>
            <a:chExt cx="7202432" cy="706688"/>
          </a:xfrm>
        </p:grpSpPr>
        <p:sp>
          <p:nvSpPr>
            <p:cNvPr id="383" name="The pressure and false trust is less intense in this phase of the story, but it is still indicative of potential harm."/>
            <p:cNvSpPr txBox="1"/>
            <p:nvPr/>
          </p:nvSpPr>
          <p:spPr>
            <a:xfrm>
              <a:off x="510217" y="211801"/>
              <a:ext cx="6692215" cy="5105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spcBef>
                  <a:spcPts val="1600"/>
                </a:spcBef>
                <a:buClr>
                  <a:schemeClr val="accent2">
                    <a:lumOff val="21764"/>
                  </a:schemeClr>
                </a:buClr>
                <a:buFont typeface="Arial"/>
                <a:defRPr sz="1500">
                  <a:solidFill>
                    <a:srgbClr val="9E91BC"/>
                  </a:solidFill>
                  <a:latin typeface="Gotham Medium"/>
                  <a:ea typeface="Gotham Medium"/>
                  <a:cs typeface="Gotham Medium"/>
                  <a:sym typeface="Gotham Medium"/>
                </a:defRPr>
              </a:lvl1pPr>
            </a:lstStyle>
            <a:p>
              <a:r>
                <a:rPr dirty="0"/>
                <a:t>The pressure and false trust is less intense in this phase of the story, but it is still indicative of potential harm.</a:t>
              </a:r>
            </a:p>
          </p:txBody>
        </p:sp>
        <p:sp>
          <p:nvSpPr>
            <p:cNvPr id="384" name="3."/>
            <p:cNvSpPr txBox="1"/>
            <p:nvPr/>
          </p:nvSpPr>
          <p:spPr>
            <a:xfrm>
              <a:off x="0" y="166785"/>
              <a:ext cx="488188" cy="5461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nSpc>
                  <a:spcPct val="70000"/>
                </a:lnSpc>
                <a:defRPr sz="3600" cap="all">
                  <a:solidFill>
                    <a:srgbClr val="9E91BC"/>
                  </a:solidFill>
                  <a:latin typeface="Gotham Light"/>
                  <a:ea typeface="Gotham Light"/>
                  <a:cs typeface="Gotham Light"/>
                  <a:sym typeface="Gotham Light"/>
                </a:defRPr>
              </a:lvl1pPr>
            </a:lstStyle>
            <a:p>
              <a:r>
                <a:t>3.</a:t>
              </a:r>
            </a:p>
          </p:txBody>
        </p:sp>
        <p:sp>
          <p:nvSpPr>
            <p:cNvPr id="385" name="All photos can be saved and/or shared."/>
            <p:cNvSpPr txBox="1"/>
            <p:nvPr/>
          </p:nvSpPr>
          <p:spPr>
            <a:xfrm>
              <a:off x="510217" y="15654"/>
              <a:ext cx="5289411" cy="30226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nSpc>
                  <a:spcPct val="70000"/>
                </a:lnSpc>
                <a:defRPr sz="1700" cap="all">
                  <a:solidFill>
                    <a:srgbClr val="9E91BC"/>
                  </a:solidFill>
                  <a:latin typeface="Gotham Ultra"/>
                  <a:ea typeface="Gotham Ultra"/>
                  <a:cs typeface="Gotham Ultra"/>
                  <a:sym typeface="Gotham Ultra"/>
                </a:defRPr>
              </a:lvl1pPr>
            </a:lstStyle>
            <a:p>
              <a:r>
                <a:t>All photos can be saved and/or shared.</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500"/>
                                        <p:tgtEl>
                                          <p:spTgt spid="3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childTnLst>
                                    <p:set>
                                      <p:cBhvr>
                                        <p:cTn id="11" dur="1" fill="hold">
                                          <p:stCondLst>
                                            <p:cond delay="0"/>
                                          </p:stCondLst>
                                        </p:cTn>
                                        <p:tgtEl>
                                          <p:spTgt spid="382"/>
                                        </p:tgtEl>
                                        <p:attrNameLst>
                                          <p:attrName>style.visibility</p:attrName>
                                        </p:attrNameLst>
                                      </p:cBhvr>
                                      <p:to>
                                        <p:strVal val="visible"/>
                                      </p:to>
                                    </p:set>
                                    <p:animEffect transition="in" filter="fade">
                                      <p:cBhvr>
                                        <p:cTn id="12" dur="500"/>
                                        <p:tgtEl>
                                          <p:spTgt spid="3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childTnLst>
                                    <p:set>
                                      <p:cBhvr>
                                        <p:cTn id="16" dur="1" fill="hold">
                                          <p:stCondLst>
                                            <p:cond delay="0"/>
                                          </p:stCondLst>
                                        </p:cTn>
                                        <p:tgtEl>
                                          <p:spTgt spid="386"/>
                                        </p:tgtEl>
                                        <p:attrNameLst>
                                          <p:attrName>style.visibility</p:attrName>
                                        </p:attrNameLst>
                                      </p:cBhvr>
                                      <p:to>
                                        <p:strVal val="visible"/>
                                      </p:to>
                                    </p:set>
                                    <p:animEffect transition="in" filter="fade">
                                      <p:cBhvr>
                                        <p:cTn id="17" dur="5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1" animBg="1" advAuto="0"/>
      <p:bldP spid="382" grpId="2" animBg="1" advAuto="0"/>
      <p:bldP spid="386" grpId="3"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 name="Rounded Rectangle" descr="Rounded Rectangle"/>
          <p:cNvPicPr>
            <a:picLocks/>
          </p:cNvPicPr>
          <p:nvPr/>
        </p:nvPicPr>
        <p:blipFill>
          <a:blip r:embed="rId3">
            <a:extLst/>
          </a:blip>
          <a:stretch>
            <a:fillRect/>
          </a:stretch>
        </p:blipFill>
        <p:spPr>
          <a:xfrm>
            <a:off x="5461708" y="1096084"/>
            <a:ext cx="2816309" cy="3049664"/>
          </a:xfrm>
          <a:prstGeom prst="rect">
            <a:avLst/>
          </a:prstGeom>
          <a:effectLst>
            <a:outerShdw blurRad="508000" dist="12700" dir="5400000" rotWithShape="0">
              <a:srgbClr val="9E91BC"/>
            </a:outerShdw>
          </a:effectLst>
        </p:spPr>
      </p:pic>
      <p:sp>
        <p:nvSpPr>
          <p:cNvPr id="388" name="At any point in the story, the characters could have sought support from “Trusted” people when they felt uncomfortable. If they had, the consequences likely wouldn’t have been so extreme."/>
          <p:cNvSpPr txBox="1"/>
          <p:nvPr/>
        </p:nvSpPr>
        <p:spPr>
          <a:xfrm>
            <a:off x="445350" y="2713485"/>
            <a:ext cx="3892477" cy="127863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130000"/>
              </a:lnSpc>
              <a:spcBef>
                <a:spcPts val="1600"/>
              </a:spcBef>
              <a:buClr>
                <a:schemeClr val="accent2">
                  <a:lumOff val="21764"/>
                </a:schemeClr>
              </a:buClr>
              <a:buFont typeface="Arial"/>
              <a:defRPr sz="1300">
                <a:solidFill>
                  <a:srgbClr val="FFFFFF"/>
                </a:solidFill>
                <a:latin typeface="Gotham Medium"/>
                <a:ea typeface="Gotham Medium"/>
                <a:cs typeface="Gotham Medium"/>
                <a:sym typeface="Gotham Medium"/>
              </a:defRPr>
            </a:lvl1pPr>
          </a:lstStyle>
          <a:p>
            <a:r>
              <a:t>At any point in the story, the characters could have sought support from “Trusted” people when they felt uncomfortable. If they had, the consequences likely wouldn’t have been so extreme. </a:t>
            </a:r>
          </a:p>
        </p:txBody>
      </p:sp>
      <p:sp>
        <p:nvSpPr>
          <p:cNvPr id="391" name="THE IMPORTANCE OF TRUSTED PEOPLE"/>
          <p:cNvSpPr txBox="1"/>
          <p:nvPr/>
        </p:nvSpPr>
        <p:spPr>
          <a:xfrm>
            <a:off x="457946" y="908812"/>
            <a:ext cx="4135974" cy="118186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nSpc>
                <a:spcPct val="80000"/>
              </a:lnSpc>
              <a:defRPr sz="3200">
                <a:solidFill>
                  <a:srgbClr val="FFFFFF"/>
                </a:solidFill>
                <a:latin typeface="Gotham Light"/>
                <a:ea typeface="Gotham Light"/>
                <a:cs typeface="Gotham Light"/>
                <a:sym typeface="Gotham Light"/>
              </a:defRPr>
            </a:pPr>
            <a:r>
              <a:rPr dirty="0"/>
              <a:t>THE IMPORTANCE </a:t>
            </a:r>
            <a:r>
              <a:rPr b="1" dirty="0">
                <a:latin typeface="Gotham"/>
                <a:ea typeface="Gotham"/>
                <a:cs typeface="Gotham"/>
                <a:sym typeface="Gotham"/>
              </a:rPr>
              <a:t>OF TRUSTED PEOPLE</a:t>
            </a:r>
          </a:p>
        </p:txBody>
      </p:sp>
      <p:sp>
        <p:nvSpPr>
          <p:cNvPr id="393" name="From whom could Julie have sought support when she was feeling uncomfortable about sending the first bra shot? Why didn’t she?…"/>
          <p:cNvSpPr txBox="1"/>
          <p:nvPr/>
        </p:nvSpPr>
        <p:spPr>
          <a:xfrm>
            <a:off x="5674789" y="1311910"/>
            <a:ext cx="2425686" cy="251968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127000" indent="-127000">
              <a:lnSpc>
                <a:spcPct val="110000"/>
              </a:lnSpc>
              <a:buSzPct val="100000"/>
              <a:buChar char="•"/>
              <a:defRPr>
                <a:solidFill>
                  <a:srgbClr val="FFFFFF"/>
                </a:solidFill>
                <a:latin typeface="Gotham Medium"/>
                <a:ea typeface="Gotham Medium"/>
                <a:cs typeface="Gotham Medium"/>
                <a:sym typeface="Gotham Medium"/>
              </a:defRPr>
            </a:pPr>
            <a:r>
              <a:t>From whom could Julie have sought support when she was feeling uncomfortable about sending the first bra shot? Why didn’t she? </a:t>
            </a:r>
          </a:p>
          <a:p>
            <a:pPr marL="127000" indent="-127000">
              <a:lnSpc>
                <a:spcPct val="110000"/>
              </a:lnSpc>
              <a:buSzPct val="100000"/>
              <a:buChar char="•"/>
              <a:defRPr>
                <a:solidFill>
                  <a:srgbClr val="FFFFFF"/>
                </a:solidFill>
                <a:latin typeface="Gotham Medium"/>
                <a:ea typeface="Gotham Medium"/>
                <a:cs typeface="Gotham Medium"/>
                <a:sym typeface="Gotham Medium"/>
              </a:defRPr>
            </a:pPr>
            <a:endParaRPr/>
          </a:p>
          <a:p>
            <a:pPr marL="127000" indent="-127000">
              <a:lnSpc>
                <a:spcPct val="110000"/>
              </a:lnSpc>
              <a:buSzPct val="100000"/>
              <a:buChar char="•"/>
              <a:defRPr>
                <a:solidFill>
                  <a:srgbClr val="FFFFFF"/>
                </a:solidFill>
                <a:latin typeface="Gotham Medium"/>
                <a:ea typeface="Gotham Medium"/>
                <a:cs typeface="Gotham Medium"/>
                <a:sym typeface="Gotham Medium"/>
              </a:defRPr>
            </a:pPr>
            <a:r>
              <a:t>What would have happened if she had sought support instead of sending the bra shot?</a:t>
            </a:r>
          </a:p>
        </p:txBody>
      </p:sp>
      <p:pic>
        <p:nvPicPr>
          <p:cNvPr id="7" name="Line" descr="Line"/>
          <p:cNvPicPr>
            <a:picLocks/>
          </p:cNvPicPr>
          <p:nvPr/>
        </p:nvPicPr>
        <p:blipFill>
          <a:blip r:embed="rId4">
            <a:extLst/>
          </a:blip>
          <a:stretch>
            <a:fillRect/>
          </a:stretch>
        </p:blipFill>
        <p:spPr>
          <a:xfrm>
            <a:off x="457946" y="2401886"/>
            <a:ext cx="3744579" cy="458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You will now complete an activity to determine an adult who can be a “safe” person for you.…"/>
          <p:cNvSpPr txBox="1"/>
          <p:nvPr/>
        </p:nvSpPr>
        <p:spPr>
          <a:xfrm>
            <a:off x="445350" y="1687957"/>
            <a:ext cx="3892477" cy="275310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130000"/>
              </a:lnSpc>
              <a:spcBef>
                <a:spcPts val="1600"/>
              </a:spcBef>
              <a:buClr>
                <a:schemeClr val="accent2">
                  <a:lumOff val="21764"/>
                </a:schemeClr>
              </a:buClr>
              <a:buFont typeface="Arial"/>
              <a:defRPr sz="1300">
                <a:solidFill>
                  <a:srgbClr val="FFFFFF"/>
                </a:solidFill>
                <a:latin typeface="Gotham Medium"/>
                <a:ea typeface="Gotham Medium"/>
                <a:cs typeface="Gotham Medium"/>
                <a:sym typeface="Gotham Medium"/>
              </a:defRPr>
            </a:pPr>
            <a:r>
              <a:t>You will now complete an activity to determine an adult who can be a “safe” person for you.</a:t>
            </a:r>
          </a:p>
          <a:p>
            <a:pPr>
              <a:lnSpc>
                <a:spcPct val="130000"/>
              </a:lnSpc>
              <a:spcBef>
                <a:spcPts val="1600"/>
              </a:spcBef>
              <a:buClr>
                <a:schemeClr val="accent2">
                  <a:lumOff val="21764"/>
                </a:schemeClr>
              </a:buClr>
              <a:buFont typeface="Arial"/>
              <a:defRPr sz="1300">
                <a:solidFill>
                  <a:srgbClr val="FFFFFF"/>
                </a:solidFill>
                <a:latin typeface="Gotham Medium"/>
                <a:ea typeface="Gotham Medium"/>
                <a:cs typeface="Gotham Medium"/>
                <a:sym typeface="Gotham Medium"/>
              </a:defRPr>
            </a:pPr>
            <a:r>
              <a:t>In the boxes on your sheet, make a list of all the adults whom you could trust to support you if you came to them with an uncomfortable situation. Keep this list in a place where you will see it often to remind you of whom you can go to for support when you need it.</a:t>
            </a:r>
          </a:p>
        </p:txBody>
      </p:sp>
      <p:sp>
        <p:nvSpPr>
          <p:cNvPr id="398" name="MY TRUSTED…"/>
          <p:cNvSpPr txBox="1"/>
          <p:nvPr/>
        </p:nvSpPr>
        <p:spPr>
          <a:xfrm>
            <a:off x="457946" y="459073"/>
            <a:ext cx="4135974" cy="78790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nSpc>
                <a:spcPct val="80000"/>
              </a:lnSpc>
              <a:defRPr sz="3200">
                <a:solidFill>
                  <a:srgbClr val="FFFFFF"/>
                </a:solidFill>
                <a:latin typeface="Gotham Light"/>
                <a:ea typeface="Gotham Light"/>
                <a:cs typeface="Gotham Light"/>
                <a:sym typeface="Gotham Light"/>
              </a:defRPr>
            </a:pPr>
            <a:r>
              <a:rPr dirty="0"/>
              <a:t>MY TRUSTED</a:t>
            </a:r>
            <a:endParaRPr b="1" dirty="0">
              <a:latin typeface="Gotham"/>
              <a:ea typeface="Gotham"/>
              <a:cs typeface="Gotham"/>
              <a:sym typeface="Gotham"/>
            </a:endParaRPr>
          </a:p>
          <a:p>
            <a:pPr>
              <a:lnSpc>
                <a:spcPct val="80000"/>
              </a:lnSpc>
              <a:defRPr sz="3200">
                <a:solidFill>
                  <a:srgbClr val="FFFFFF"/>
                </a:solidFill>
                <a:latin typeface="Gotham Light"/>
                <a:ea typeface="Gotham Light"/>
                <a:cs typeface="Gotham Light"/>
                <a:sym typeface="Gotham Light"/>
              </a:defRPr>
            </a:pPr>
            <a:r>
              <a:rPr b="1" dirty="0">
                <a:latin typeface="Gotham"/>
                <a:ea typeface="Gotham"/>
                <a:cs typeface="Gotham"/>
                <a:sym typeface="Gotham"/>
              </a:rPr>
              <a:t>ADULTS</a:t>
            </a:r>
          </a:p>
        </p:txBody>
      </p:sp>
      <p:pic>
        <p:nvPicPr>
          <p:cNvPr id="5" name="Line" descr="Line"/>
          <p:cNvPicPr>
            <a:picLocks/>
          </p:cNvPicPr>
          <p:nvPr/>
        </p:nvPicPr>
        <p:blipFill>
          <a:blip r:embed="rId2">
            <a:extLst/>
          </a:blip>
          <a:stretch>
            <a:fillRect/>
          </a:stretch>
        </p:blipFill>
        <p:spPr>
          <a:xfrm>
            <a:off x="519298" y="1462831"/>
            <a:ext cx="3744579" cy="458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EXTORTION…"/>
          <p:cNvSpPr txBox="1"/>
          <p:nvPr/>
        </p:nvSpPr>
        <p:spPr>
          <a:xfrm>
            <a:off x="5512454" y="3094830"/>
            <a:ext cx="2638109" cy="75819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a:lnSpc>
                <a:spcPct val="90000"/>
              </a:lnSpc>
              <a:defRPr sz="2500" b="1">
                <a:solidFill>
                  <a:srgbClr val="FFFFFF"/>
                </a:solidFill>
                <a:latin typeface="Gotham"/>
                <a:ea typeface="Gotham"/>
                <a:cs typeface="Gotham"/>
                <a:sym typeface="Gotham"/>
              </a:defRPr>
            </a:pPr>
            <a:r>
              <a:t>SEXTORTION</a:t>
            </a:r>
          </a:p>
          <a:p>
            <a:pPr algn="ctr">
              <a:lnSpc>
                <a:spcPct val="90000"/>
              </a:lnSpc>
              <a:defRPr sz="2500">
                <a:solidFill>
                  <a:srgbClr val="FFFFFF"/>
                </a:solidFill>
                <a:latin typeface="Gotham Light"/>
                <a:ea typeface="Gotham Light"/>
                <a:cs typeface="Gotham Light"/>
                <a:sym typeface="Gotham Light"/>
              </a:defRPr>
            </a:pPr>
            <a:r>
              <a:t>PRESENTATION</a:t>
            </a:r>
          </a:p>
        </p:txBody>
      </p:sp>
      <p:sp>
        <p:nvSpPr>
          <p:cNvPr id="402" name="Rectangle"/>
          <p:cNvSpPr/>
          <p:nvPr/>
        </p:nvSpPr>
        <p:spPr>
          <a:xfrm>
            <a:off x="5909592" y="2724204"/>
            <a:ext cx="1843833" cy="85676"/>
          </a:xfrm>
          <a:prstGeom prst="rect">
            <a:avLst/>
          </a:prstGeom>
          <a:solidFill>
            <a:srgbClr val="9E91BC"/>
          </a:solidFill>
          <a:ln w="12700">
            <a:miter lim="400000"/>
          </a:ln>
        </p:spPr>
        <p:txBody>
          <a:bodyPr lIns="45719" rIns="45719" anchor="ctr"/>
          <a:lstStyle/>
          <a:p>
            <a:endParaRPr/>
          </a:p>
        </p:txBody>
      </p:sp>
      <p:pic>
        <p:nvPicPr>
          <p:cNvPr id="403" name="Image" descr="Image"/>
          <p:cNvPicPr>
            <a:picLocks noChangeAspect="1"/>
          </p:cNvPicPr>
          <p:nvPr/>
        </p:nvPicPr>
        <p:blipFill>
          <a:blip r:embed="rId2">
            <a:extLst/>
          </a:blip>
          <a:stretch>
            <a:fillRect/>
          </a:stretch>
        </p:blipFill>
        <p:spPr>
          <a:xfrm>
            <a:off x="4998456" y="1290480"/>
            <a:ext cx="3666104" cy="1148775"/>
          </a:xfrm>
          <a:prstGeom prst="rect">
            <a:avLst/>
          </a:prstGeom>
          <a:ln w="12700">
            <a:miter lim="400000"/>
          </a:ln>
        </p:spPr>
      </p:pic>
      <p:sp>
        <p:nvSpPr>
          <p:cNvPr id="404" name="APRIL 10TH, 2019"/>
          <p:cNvSpPr txBox="1"/>
          <p:nvPr/>
        </p:nvSpPr>
        <p:spPr>
          <a:xfrm>
            <a:off x="6148919" y="4252269"/>
            <a:ext cx="1379160" cy="1661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3" algn="r" defTabSz="12700">
              <a:lnSpc>
                <a:spcPct val="90000"/>
              </a:lnSpc>
              <a:defRPr sz="1200" spc="12">
                <a:solidFill>
                  <a:srgbClr val="FFFFFF"/>
                </a:solidFill>
                <a:latin typeface="Gotham Medium"/>
                <a:ea typeface="Gotham Medium"/>
                <a:cs typeface="Gotham Medium"/>
                <a:sym typeface="Gotham Medium"/>
              </a:defRPr>
            </a:pPr>
            <a:r>
              <a:rPr dirty="0"/>
              <a:t>APRIL </a:t>
            </a:r>
            <a:r>
              <a:rPr dirty="0" smtClean="0"/>
              <a:t>1</a:t>
            </a:r>
            <a:r>
              <a:rPr lang="en-US" dirty="0" smtClean="0"/>
              <a:t>5</a:t>
            </a:r>
            <a:r>
              <a:rPr dirty="0" smtClean="0"/>
              <a:t>TH</a:t>
            </a:r>
            <a:r>
              <a:rPr dirty="0"/>
              <a:t>, </a:t>
            </a:r>
            <a:r>
              <a:rPr dirty="0" smtClean="0"/>
              <a:t>2019</a:t>
            </a:r>
            <a:endParaRPr dirty="0"/>
          </a:p>
        </p:txBody>
      </p:sp>
      <p:sp>
        <p:nvSpPr>
          <p:cNvPr id="405" name="Circle"/>
          <p:cNvSpPr/>
          <p:nvPr/>
        </p:nvSpPr>
        <p:spPr>
          <a:xfrm>
            <a:off x="6788670" y="3927257"/>
            <a:ext cx="85677" cy="85676"/>
          </a:xfrm>
          <a:prstGeom prst="ellipse">
            <a:avLst/>
          </a:prstGeom>
          <a:solidFill>
            <a:srgbClr val="9E91BC"/>
          </a:solidFill>
          <a:ln w="12700">
            <a:miter lim="400000"/>
          </a:ln>
        </p:spPr>
        <p:txBody>
          <a:bodyPr lIns="45719" rIns="45719" anchor="ctr"/>
          <a:lstStyle/>
          <a:p>
            <a:endParaRPr/>
          </a:p>
        </p:txBody>
      </p:sp>
      <p:pic>
        <p:nvPicPr>
          <p:cNvPr id="8" name="original.png" descr="original.png"/>
          <p:cNvPicPr>
            <a:picLocks noChangeAspect="1"/>
          </p:cNvPicPr>
          <p:nvPr/>
        </p:nvPicPr>
        <p:blipFill>
          <a:blip r:embed="rId3">
            <a:extLst/>
          </a:blip>
          <a:stretch>
            <a:fillRect/>
          </a:stretch>
        </p:blipFill>
        <p:spPr>
          <a:xfrm>
            <a:off x="815147" y="2192655"/>
            <a:ext cx="2888343" cy="75819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WHAT IS…"/>
          <p:cNvSpPr txBox="1"/>
          <p:nvPr/>
        </p:nvSpPr>
        <p:spPr>
          <a:xfrm>
            <a:off x="404213" y="404495"/>
            <a:ext cx="3492944" cy="78790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nSpc>
                <a:spcPct val="80000"/>
              </a:lnSpc>
              <a:defRPr sz="3200">
                <a:solidFill>
                  <a:srgbClr val="FFFFFF"/>
                </a:solidFill>
                <a:latin typeface="Gotham Light"/>
                <a:ea typeface="Gotham Light"/>
                <a:cs typeface="Gotham Light"/>
                <a:sym typeface="Gotham Light"/>
              </a:defRPr>
            </a:pPr>
            <a:r>
              <a:rPr dirty="0"/>
              <a:t>WHAT IS</a:t>
            </a:r>
          </a:p>
          <a:p>
            <a:pPr>
              <a:lnSpc>
                <a:spcPct val="80000"/>
              </a:lnSpc>
              <a:defRPr sz="3200" b="1" cap="all">
                <a:solidFill>
                  <a:srgbClr val="FFFFFF"/>
                </a:solidFill>
                <a:latin typeface="Gotham"/>
                <a:ea typeface="Gotham"/>
                <a:cs typeface="Gotham"/>
                <a:sym typeface="Gotham"/>
              </a:defRPr>
            </a:pPr>
            <a:r>
              <a:rPr dirty="0"/>
              <a:t>“Sextortion”?</a:t>
            </a:r>
          </a:p>
        </p:txBody>
      </p:sp>
      <p:sp>
        <p:nvSpPr>
          <p:cNvPr id="254" name="A serious crime that occurs when someone threatens to distribute your private and sensitive material if you don’t provide them images of a sexual nature, sexual favors, or money."/>
          <p:cNvSpPr txBox="1"/>
          <p:nvPr/>
        </p:nvSpPr>
        <p:spPr>
          <a:xfrm>
            <a:off x="835142" y="1953001"/>
            <a:ext cx="3420386" cy="179959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130000"/>
              </a:lnSpc>
              <a:spcBef>
                <a:spcPts val="1600"/>
              </a:spcBef>
              <a:buClr>
                <a:schemeClr val="accent2">
                  <a:lumOff val="21764"/>
                </a:schemeClr>
              </a:buClr>
              <a:buFont typeface="Arial"/>
              <a:defRPr sz="1600">
                <a:solidFill>
                  <a:srgbClr val="FFFFFF"/>
                </a:solidFill>
                <a:latin typeface="Gotham Medium"/>
                <a:ea typeface="Gotham Medium"/>
                <a:cs typeface="Gotham Medium"/>
                <a:sym typeface="Gotham Medium"/>
              </a:defRPr>
            </a:lvl1pPr>
          </a:lstStyle>
          <a:p>
            <a:r>
              <a:t>A serious crime that occurs when someone threatens to distribute your private and sensitive material if you don’t provide them images of a sexual nature, sexual favors, or money.</a:t>
            </a:r>
          </a:p>
        </p:txBody>
      </p:sp>
      <p:sp>
        <p:nvSpPr>
          <p:cNvPr id="257" name="“"/>
          <p:cNvSpPr txBox="1"/>
          <p:nvPr/>
        </p:nvSpPr>
        <p:spPr>
          <a:xfrm>
            <a:off x="359829" y="1592955"/>
            <a:ext cx="526068" cy="12598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lnSpc>
                <a:spcPct val="130000"/>
              </a:lnSpc>
              <a:spcBef>
                <a:spcPts val="1600"/>
              </a:spcBef>
              <a:buClr>
                <a:schemeClr val="accent2">
                  <a:lumOff val="21764"/>
                </a:schemeClr>
              </a:buClr>
              <a:buFont typeface="Arial"/>
              <a:defRPr sz="8100">
                <a:solidFill>
                  <a:srgbClr val="D4C2FF"/>
                </a:solidFill>
                <a:latin typeface="Georgia"/>
                <a:ea typeface="Georgia"/>
                <a:cs typeface="Georgia"/>
                <a:sym typeface="Georgia"/>
              </a:defRPr>
            </a:lvl1pPr>
          </a:lstStyle>
          <a:p>
            <a:r>
              <a:t>“</a:t>
            </a:r>
          </a:p>
        </p:txBody>
      </p:sp>
      <p:sp>
        <p:nvSpPr>
          <p:cNvPr id="258" name="”"/>
          <p:cNvSpPr txBox="1"/>
          <p:nvPr/>
        </p:nvSpPr>
        <p:spPr>
          <a:xfrm>
            <a:off x="4151848" y="3207279"/>
            <a:ext cx="526068" cy="12598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lnSpc>
                <a:spcPct val="130000"/>
              </a:lnSpc>
              <a:spcBef>
                <a:spcPts val="1600"/>
              </a:spcBef>
              <a:buClr>
                <a:schemeClr val="accent2">
                  <a:lumOff val="21764"/>
                </a:schemeClr>
              </a:buClr>
              <a:buFont typeface="Arial"/>
              <a:defRPr sz="8100">
                <a:solidFill>
                  <a:srgbClr val="D4C2FF"/>
                </a:solidFill>
                <a:latin typeface="Georgia"/>
                <a:ea typeface="Georgia"/>
                <a:cs typeface="Georgia"/>
                <a:sym typeface="Georgia"/>
              </a:defRPr>
            </a:lvl1pPr>
          </a:lstStyle>
          <a:p>
            <a:r>
              <a:t>”</a:t>
            </a:r>
          </a:p>
        </p:txBody>
      </p:sp>
      <p:sp>
        <p:nvSpPr>
          <p:cNvPr id="259" name="(www.fbi.gov)"/>
          <p:cNvSpPr txBox="1"/>
          <p:nvPr/>
        </p:nvSpPr>
        <p:spPr>
          <a:xfrm>
            <a:off x="876332" y="3987091"/>
            <a:ext cx="1114299" cy="1270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r" defTabSz="12700">
              <a:lnSpc>
                <a:spcPct val="90000"/>
              </a:lnSpc>
              <a:defRPr sz="1000" spc="119">
                <a:solidFill>
                  <a:srgbClr val="FFFFFF"/>
                </a:solidFill>
                <a:latin typeface="Gotham Medium"/>
                <a:ea typeface="Gotham Medium"/>
                <a:cs typeface="Gotham Medium"/>
                <a:sym typeface="Gotham Medium"/>
              </a:defRPr>
            </a:lvl1pPr>
          </a:lstStyle>
          <a:p>
            <a:r>
              <a:t>(www.fbi.gov)</a:t>
            </a:r>
          </a:p>
        </p:txBody>
      </p:sp>
      <p:pic>
        <p:nvPicPr>
          <p:cNvPr id="8" name="Line" descr="Line"/>
          <p:cNvPicPr>
            <a:picLocks/>
          </p:cNvPicPr>
          <p:nvPr/>
        </p:nvPicPr>
        <p:blipFill>
          <a:blip r:embed="rId2">
            <a:extLst/>
          </a:blip>
          <a:stretch>
            <a:fillRect/>
          </a:stretch>
        </p:blipFill>
        <p:spPr>
          <a:xfrm>
            <a:off x="535663" y="1545648"/>
            <a:ext cx="3744579" cy="458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ounded Rectangle" descr="Rounded Rectangle"/>
          <p:cNvPicPr>
            <a:picLocks/>
          </p:cNvPicPr>
          <p:nvPr/>
        </p:nvPicPr>
        <p:blipFill>
          <a:blip r:embed="rId2">
            <a:extLst/>
          </a:blip>
          <a:stretch>
            <a:fillRect/>
          </a:stretch>
        </p:blipFill>
        <p:spPr>
          <a:xfrm>
            <a:off x="5507406" y="2016374"/>
            <a:ext cx="3038857" cy="1145418"/>
          </a:xfrm>
          <a:prstGeom prst="rect">
            <a:avLst/>
          </a:prstGeom>
          <a:effectLst>
            <a:outerShdw blurRad="508000" dist="12700" dir="5400000" rotWithShape="0">
              <a:srgbClr val="9E91BC"/>
            </a:outerShdw>
          </a:effectLst>
        </p:spPr>
      </p:pic>
      <p:sp>
        <p:nvSpPr>
          <p:cNvPr id="261" name="Phase…"/>
          <p:cNvSpPr txBox="1"/>
          <p:nvPr/>
        </p:nvSpPr>
        <p:spPr>
          <a:xfrm>
            <a:off x="529082" y="1298448"/>
            <a:ext cx="3013456" cy="153924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nSpc>
                <a:spcPct val="70000"/>
              </a:lnSpc>
              <a:defRPr sz="6000" cap="all">
                <a:solidFill>
                  <a:srgbClr val="FFFFFF"/>
                </a:solidFill>
                <a:latin typeface="Gotham Light"/>
                <a:ea typeface="Gotham Light"/>
                <a:cs typeface="Gotham Light"/>
                <a:sym typeface="Gotham Light"/>
              </a:defRPr>
            </a:pPr>
            <a:r>
              <a:rPr b="1">
                <a:latin typeface="Gotham"/>
                <a:ea typeface="Gotham"/>
                <a:cs typeface="Gotham"/>
                <a:sym typeface="Gotham"/>
              </a:rPr>
              <a:t>Phase</a:t>
            </a:r>
          </a:p>
          <a:p>
            <a:pPr>
              <a:lnSpc>
                <a:spcPct val="70000"/>
              </a:lnSpc>
              <a:defRPr sz="6000" cap="all">
                <a:solidFill>
                  <a:srgbClr val="FFFFFF"/>
                </a:solidFill>
                <a:latin typeface="Gotham Extra Light"/>
                <a:ea typeface="Gotham Extra Light"/>
                <a:cs typeface="Gotham Extra Light"/>
                <a:sym typeface="Gotham Extra Light"/>
              </a:defRPr>
            </a:pPr>
            <a:r>
              <a:t>ONE</a:t>
            </a:r>
          </a:p>
        </p:txBody>
      </p:sp>
      <p:sp>
        <p:nvSpPr>
          <p:cNvPr id="263" name="The following story closely mimics true events that occurred in Illinois."/>
          <p:cNvSpPr txBox="1"/>
          <p:nvPr/>
        </p:nvSpPr>
        <p:spPr>
          <a:xfrm>
            <a:off x="5774325" y="2228850"/>
            <a:ext cx="2683774" cy="64820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10000"/>
              </a:lnSpc>
              <a:defRPr>
                <a:solidFill>
                  <a:srgbClr val="FFFFFF"/>
                </a:solidFill>
                <a:latin typeface="Gotham Medium"/>
                <a:ea typeface="Gotham Medium"/>
                <a:cs typeface="Gotham Medium"/>
                <a:sym typeface="Gotham Medium"/>
              </a:defRPr>
            </a:lvl1pPr>
          </a:lstStyle>
          <a:p>
            <a:r>
              <a:t>The following story closely mimics true events that occurred in Illinois. </a:t>
            </a:r>
          </a:p>
        </p:txBody>
      </p:sp>
      <p:sp>
        <p:nvSpPr>
          <p:cNvPr id="264" name="Crossing Uncomfortable Boundaries"/>
          <p:cNvSpPr txBox="1"/>
          <p:nvPr/>
        </p:nvSpPr>
        <p:spPr>
          <a:xfrm>
            <a:off x="628230" y="3161792"/>
            <a:ext cx="2263881" cy="6832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600">
                <a:solidFill>
                  <a:srgbClr val="FFFFFF"/>
                </a:solidFill>
                <a:latin typeface="Gotham Medium"/>
                <a:ea typeface="Gotham Medium"/>
                <a:cs typeface="Gotham Medium"/>
                <a:sym typeface="Gotham Medium"/>
              </a:defRPr>
            </a:lvl1pPr>
          </a:lstStyle>
          <a:p>
            <a:r>
              <a:rPr dirty="0"/>
              <a:t>Crossing Uncomfortable Boundaries</a:t>
            </a:r>
          </a:p>
        </p:txBody>
      </p:sp>
      <p:pic>
        <p:nvPicPr>
          <p:cNvPr id="7" name="Line" descr="Line"/>
          <p:cNvPicPr>
            <a:picLocks/>
          </p:cNvPicPr>
          <p:nvPr/>
        </p:nvPicPr>
        <p:blipFill>
          <a:blip r:embed="rId3">
            <a:extLst/>
          </a:blip>
          <a:stretch>
            <a:fillRect/>
          </a:stretch>
        </p:blipFill>
        <p:spPr>
          <a:xfrm flipV="1">
            <a:off x="628230" y="2852717"/>
            <a:ext cx="2740003" cy="48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1.0 Phase 1.mp4" descr="1.0 Phase 1.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0" y="0"/>
            <a:ext cx="9144000" cy="51435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16" fill="hold"/>
                                        <p:tgtEl>
                                          <p:spTgt spid="268"/>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26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6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Rounded Rectangle"/>
          <p:cNvGrpSpPr/>
          <p:nvPr/>
        </p:nvGrpSpPr>
        <p:grpSpPr>
          <a:xfrm>
            <a:off x="600750" y="624691"/>
            <a:ext cx="1633527" cy="477041"/>
            <a:chOff x="0" y="0"/>
            <a:chExt cx="4185039" cy="1222161"/>
          </a:xfrm>
        </p:grpSpPr>
        <p:sp>
          <p:nvSpPr>
            <p:cNvPr id="14" name="Rounded Rectangle"/>
            <p:cNvSpPr/>
            <p:nvPr/>
          </p:nvSpPr>
          <p:spPr>
            <a:xfrm>
              <a:off x="63499" y="63499"/>
              <a:ext cx="4058041" cy="1095163"/>
            </a:xfrm>
            <a:prstGeom prst="roundRect">
              <a:avLst>
                <a:gd name="adj" fmla="val 14767"/>
              </a:avLst>
            </a:prstGeom>
            <a:solidFill>
              <a:srgbClr val="D4C2FF"/>
            </a:solidFill>
            <a:ln>
              <a:noFill/>
            </a:ln>
            <a:effectLst/>
          </p:spPr>
          <p:txBody>
            <a:bodyPr wrap="square" lIns="121919" tIns="121919" rIns="121919" bIns="121919" numCol="1" anchor="ctr">
              <a:noAutofit/>
            </a:bodyPr>
            <a:lstStyle/>
            <a:p>
              <a:endParaRPr/>
            </a:p>
          </p:txBody>
        </p:sp>
        <p:pic>
          <p:nvPicPr>
            <p:cNvPr id="15" name="Rounded Rectangle" descr="Rounded Rectangle"/>
            <p:cNvPicPr>
              <a:picLocks/>
            </p:cNvPicPr>
            <p:nvPr/>
          </p:nvPicPr>
          <p:blipFill>
            <a:blip r:embed="rId2">
              <a:extLst/>
            </a:blip>
            <a:stretch>
              <a:fillRect/>
            </a:stretch>
          </p:blipFill>
          <p:spPr>
            <a:xfrm>
              <a:off x="-1" y="-1"/>
              <a:ext cx="4185041" cy="1222163"/>
            </a:xfrm>
            <a:prstGeom prst="rect">
              <a:avLst/>
            </a:prstGeom>
            <a:effectLst/>
          </p:spPr>
        </p:pic>
      </p:grpSp>
      <p:pic>
        <p:nvPicPr>
          <p:cNvPr id="12" name="Rounded Rectangle" descr="Rounded Rectangle"/>
          <p:cNvPicPr>
            <a:picLocks/>
          </p:cNvPicPr>
          <p:nvPr/>
        </p:nvPicPr>
        <p:blipFill>
          <a:blip r:embed="rId3">
            <a:extLst/>
          </a:blip>
          <a:stretch>
            <a:fillRect/>
          </a:stretch>
        </p:blipFill>
        <p:spPr>
          <a:xfrm>
            <a:off x="5508821" y="1690233"/>
            <a:ext cx="3038857" cy="2040265"/>
          </a:xfrm>
          <a:prstGeom prst="rect">
            <a:avLst/>
          </a:prstGeom>
          <a:effectLst>
            <a:outerShdw blurRad="508000" dist="12700" dir="5400000" rotWithShape="0">
              <a:srgbClr val="9E91BC"/>
            </a:outerShdw>
          </a:effectLst>
        </p:spPr>
      </p:pic>
      <p:sp>
        <p:nvSpPr>
          <p:cNvPr id="270" name="Phase…"/>
          <p:cNvSpPr txBox="1"/>
          <p:nvPr/>
        </p:nvSpPr>
        <p:spPr>
          <a:xfrm>
            <a:off x="529081" y="1298448"/>
            <a:ext cx="3013457" cy="153924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nSpc>
                <a:spcPct val="70000"/>
              </a:lnSpc>
              <a:defRPr sz="6000" cap="all">
                <a:solidFill>
                  <a:srgbClr val="FFFFFF"/>
                </a:solidFill>
                <a:latin typeface="Gotham Light"/>
                <a:ea typeface="Gotham Light"/>
                <a:cs typeface="Gotham Light"/>
                <a:sym typeface="Gotham Light"/>
              </a:defRPr>
            </a:pPr>
            <a:r>
              <a:rPr b="1">
                <a:latin typeface="Gotham"/>
                <a:ea typeface="Gotham"/>
                <a:cs typeface="Gotham"/>
                <a:sym typeface="Gotham"/>
              </a:rPr>
              <a:t>Phase</a:t>
            </a:r>
          </a:p>
          <a:p>
            <a:pPr>
              <a:lnSpc>
                <a:spcPct val="70000"/>
              </a:lnSpc>
              <a:defRPr sz="6000" cap="all">
                <a:solidFill>
                  <a:srgbClr val="FFFFFF"/>
                </a:solidFill>
                <a:latin typeface="Gotham Extra Light"/>
                <a:ea typeface="Gotham Extra Light"/>
                <a:cs typeface="Gotham Extra Light"/>
                <a:sym typeface="Gotham Extra Light"/>
              </a:defRPr>
            </a:pPr>
            <a:r>
              <a:t>ONE</a:t>
            </a:r>
          </a:p>
        </p:txBody>
      </p:sp>
      <p:sp>
        <p:nvSpPr>
          <p:cNvPr id="272" name="What could be the harm in sending this photo to Romeo?…"/>
          <p:cNvSpPr txBox="1"/>
          <p:nvPr/>
        </p:nvSpPr>
        <p:spPr>
          <a:xfrm>
            <a:off x="5686362" y="1918392"/>
            <a:ext cx="2683774" cy="158394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127000" indent="-127000">
              <a:lnSpc>
                <a:spcPct val="110000"/>
              </a:lnSpc>
              <a:buSzPct val="100000"/>
              <a:buChar char="•"/>
              <a:defRPr>
                <a:solidFill>
                  <a:srgbClr val="FFFFFF"/>
                </a:solidFill>
                <a:latin typeface="Gotham Medium"/>
                <a:ea typeface="Gotham Medium"/>
                <a:cs typeface="Gotham Medium"/>
                <a:sym typeface="Gotham Medium"/>
              </a:defRPr>
            </a:pPr>
            <a:r>
              <a:t>What could be the harm in sending this photo to Romeo?</a:t>
            </a:r>
          </a:p>
          <a:p>
            <a:pPr marL="127000" indent="-127000">
              <a:lnSpc>
                <a:spcPct val="110000"/>
              </a:lnSpc>
              <a:buSzPct val="100000"/>
              <a:buChar char="•"/>
              <a:defRPr>
                <a:solidFill>
                  <a:srgbClr val="FFFFFF"/>
                </a:solidFill>
                <a:latin typeface="Gotham Medium"/>
                <a:ea typeface="Gotham Medium"/>
                <a:cs typeface="Gotham Medium"/>
                <a:sym typeface="Gotham Medium"/>
              </a:defRPr>
            </a:pPr>
            <a:endParaRPr dirty="0"/>
          </a:p>
          <a:p>
            <a:pPr marL="127000" indent="-127000">
              <a:lnSpc>
                <a:spcPct val="110000"/>
              </a:lnSpc>
              <a:buSzPct val="100000"/>
              <a:buChar char="•"/>
              <a:defRPr>
                <a:solidFill>
                  <a:srgbClr val="FFFFFF"/>
                </a:solidFill>
                <a:latin typeface="Gotham Medium"/>
                <a:ea typeface="Gotham Medium"/>
                <a:cs typeface="Gotham Medium"/>
                <a:sym typeface="Gotham Medium"/>
              </a:defRPr>
            </a:pPr>
            <a:r>
              <a:rPr dirty="0"/>
              <a:t>Why do you think Julie feels comfortable sending this photo?</a:t>
            </a:r>
          </a:p>
        </p:txBody>
      </p:sp>
      <p:sp>
        <p:nvSpPr>
          <p:cNvPr id="273" name="Internal Consequences"/>
          <p:cNvSpPr txBox="1"/>
          <p:nvPr/>
        </p:nvSpPr>
        <p:spPr>
          <a:xfrm>
            <a:off x="628230" y="3161792"/>
            <a:ext cx="2263881" cy="44196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600">
                <a:solidFill>
                  <a:srgbClr val="FFFFFF"/>
                </a:solidFill>
                <a:latin typeface="Gotham Medium"/>
                <a:ea typeface="Gotham Medium"/>
                <a:cs typeface="Gotham Medium"/>
                <a:sym typeface="Gotham Medium"/>
              </a:defRPr>
            </a:lvl1pPr>
          </a:lstStyle>
          <a:p>
            <a:r>
              <a:t>Internal Consequences</a:t>
            </a:r>
          </a:p>
        </p:txBody>
      </p:sp>
      <p:sp>
        <p:nvSpPr>
          <p:cNvPr id="279" name="discussion"/>
          <p:cNvSpPr txBox="1"/>
          <p:nvPr/>
        </p:nvSpPr>
        <p:spPr>
          <a:xfrm>
            <a:off x="729166" y="731169"/>
            <a:ext cx="1360221" cy="23876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cap="all" spc="216">
                <a:solidFill>
                  <a:srgbClr val="FFFFFF"/>
                </a:solidFill>
                <a:latin typeface="Gotham Ultra"/>
                <a:ea typeface="Gotham Ultra"/>
                <a:cs typeface="Gotham Ultra"/>
                <a:sym typeface="Gotham Ultra"/>
              </a:defRPr>
            </a:lvl1pPr>
          </a:lstStyle>
          <a:p>
            <a:r>
              <a:rPr dirty="0"/>
              <a:t>discussion</a:t>
            </a:r>
          </a:p>
        </p:txBody>
      </p:sp>
      <p:pic>
        <p:nvPicPr>
          <p:cNvPr id="11" name="Line" descr="Line"/>
          <p:cNvPicPr>
            <a:picLocks/>
          </p:cNvPicPr>
          <p:nvPr/>
        </p:nvPicPr>
        <p:blipFill>
          <a:blip r:embed="rId4">
            <a:extLst/>
          </a:blip>
          <a:stretch>
            <a:fillRect/>
          </a:stretch>
        </p:blipFill>
        <p:spPr>
          <a:xfrm flipV="1">
            <a:off x="628230" y="2852717"/>
            <a:ext cx="2740003" cy="48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Phase…"/>
          <p:cNvSpPr txBox="1"/>
          <p:nvPr/>
        </p:nvSpPr>
        <p:spPr>
          <a:xfrm>
            <a:off x="529081" y="1298448"/>
            <a:ext cx="3013457" cy="153924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nSpc>
                <a:spcPct val="70000"/>
              </a:lnSpc>
              <a:defRPr sz="6000" cap="all">
                <a:solidFill>
                  <a:srgbClr val="FFFFFF"/>
                </a:solidFill>
                <a:latin typeface="Gotham Light"/>
                <a:ea typeface="Gotham Light"/>
                <a:cs typeface="Gotham Light"/>
                <a:sym typeface="Gotham Light"/>
              </a:defRPr>
            </a:pPr>
            <a:r>
              <a:rPr b="1">
                <a:latin typeface="Gotham"/>
                <a:ea typeface="Gotham"/>
                <a:cs typeface="Gotham"/>
                <a:sym typeface="Gotham"/>
              </a:rPr>
              <a:t>Phase</a:t>
            </a:r>
          </a:p>
          <a:p>
            <a:pPr>
              <a:lnSpc>
                <a:spcPct val="70000"/>
              </a:lnSpc>
              <a:defRPr sz="6000" cap="all">
                <a:solidFill>
                  <a:srgbClr val="FFFFFF"/>
                </a:solidFill>
                <a:latin typeface="Gotham Extra Light"/>
                <a:ea typeface="Gotham Extra Light"/>
                <a:cs typeface="Gotham Extra Light"/>
                <a:sym typeface="Gotham Extra Light"/>
              </a:defRPr>
            </a:pPr>
            <a:r>
              <a:t>TWO</a:t>
            </a:r>
          </a:p>
        </p:txBody>
      </p:sp>
      <p:sp>
        <p:nvSpPr>
          <p:cNvPr id="283" name="Crossing Uncomfortable Boundaries"/>
          <p:cNvSpPr txBox="1"/>
          <p:nvPr/>
        </p:nvSpPr>
        <p:spPr>
          <a:xfrm>
            <a:off x="628230" y="3161792"/>
            <a:ext cx="2263881" cy="68326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600">
                <a:solidFill>
                  <a:srgbClr val="FFFFFF"/>
                </a:solidFill>
                <a:latin typeface="Gotham Medium"/>
                <a:ea typeface="Gotham Medium"/>
                <a:cs typeface="Gotham Medium"/>
                <a:sym typeface="Gotham Medium"/>
              </a:defRPr>
            </a:lvl1pPr>
          </a:lstStyle>
          <a:p>
            <a:r>
              <a:t>Crossing Uncomfortable Boundaries</a:t>
            </a:r>
          </a:p>
        </p:txBody>
      </p:sp>
      <p:pic>
        <p:nvPicPr>
          <p:cNvPr id="7" name="Line" descr="Line"/>
          <p:cNvPicPr>
            <a:picLocks/>
          </p:cNvPicPr>
          <p:nvPr/>
        </p:nvPicPr>
        <p:blipFill>
          <a:blip r:embed="rId2">
            <a:extLst/>
          </a:blip>
          <a:stretch>
            <a:fillRect/>
          </a:stretch>
        </p:blipFill>
        <p:spPr>
          <a:xfrm flipV="1">
            <a:off x="628230" y="2852717"/>
            <a:ext cx="2740003" cy="48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2.0 Phase 2 after Dale Question.mp4" descr="2.0 Phase 2 after Dale Question.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0" y="213852"/>
            <a:ext cx="9144000" cy="51435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48" fill="hold"/>
                                        <p:tgtEl>
                                          <p:spTgt spid="288"/>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28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8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Rounded Rectangle" descr="Rounded Rectangle"/>
          <p:cNvPicPr>
            <a:picLocks/>
          </p:cNvPicPr>
          <p:nvPr/>
        </p:nvPicPr>
        <p:blipFill>
          <a:blip r:embed="rId2">
            <a:extLst/>
          </a:blip>
          <a:stretch>
            <a:fillRect/>
          </a:stretch>
        </p:blipFill>
        <p:spPr>
          <a:xfrm>
            <a:off x="5479477" y="1849258"/>
            <a:ext cx="2816309" cy="1576142"/>
          </a:xfrm>
          <a:prstGeom prst="rect">
            <a:avLst/>
          </a:prstGeom>
          <a:effectLst>
            <a:outerShdw blurRad="508000" dist="12700" dir="5400000" rotWithShape="0">
              <a:srgbClr val="9E91BC"/>
            </a:outerShdw>
          </a:effectLst>
        </p:spPr>
      </p:pic>
      <p:sp>
        <p:nvSpPr>
          <p:cNvPr id="290" name="Phase…"/>
          <p:cNvSpPr txBox="1"/>
          <p:nvPr/>
        </p:nvSpPr>
        <p:spPr>
          <a:xfrm>
            <a:off x="529081" y="1298448"/>
            <a:ext cx="3013457" cy="153924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nSpc>
                <a:spcPct val="70000"/>
              </a:lnSpc>
              <a:defRPr sz="6000" cap="all">
                <a:solidFill>
                  <a:srgbClr val="FFFFFF"/>
                </a:solidFill>
                <a:latin typeface="Gotham Light"/>
                <a:ea typeface="Gotham Light"/>
                <a:cs typeface="Gotham Light"/>
                <a:sym typeface="Gotham Light"/>
              </a:defRPr>
            </a:pPr>
            <a:r>
              <a:rPr b="1">
                <a:latin typeface="Gotham"/>
                <a:ea typeface="Gotham"/>
                <a:cs typeface="Gotham"/>
                <a:sym typeface="Gotham"/>
              </a:rPr>
              <a:t>Phase</a:t>
            </a:r>
          </a:p>
          <a:p>
            <a:pPr>
              <a:lnSpc>
                <a:spcPct val="70000"/>
              </a:lnSpc>
              <a:defRPr sz="6000" cap="all">
                <a:solidFill>
                  <a:srgbClr val="FFFFFF"/>
                </a:solidFill>
                <a:latin typeface="Gotham Extra Light"/>
                <a:ea typeface="Gotham Extra Light"/>
                <a:cs typeface="Gotham Extra Light"/>
                <a:sym typeface="Gotham Extra Light"/>
              </a:defRPr>
            </a:pPr>
            <a:r>
              <a:t>TWO</a:t>
            </a:r>
          </a:p>
        </p:txBody>
      </p:sp>
      <p:sp>
        <p:nvSpPr>
          <p:cNvPr id="292" name="What do you think will happen next?…"/>
          <p:cNvSpPr txBox="1"/>
          <p:nvPr/>
        </p:nvSpPr>
        <p:spPr>
          <a:xfrm>
            <a:off x="5695109" y="1808756"/>
            <a:ext cx="2425686" cy="135001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127000" indent="-127000">
              <a:lnSpc>
                <a:spcPct val="110000"/>
              </a:lnSpc>
              <a:buSzPct val="100000"/>
              <a:buChar char="•"/>
              <a:defRPr>
                <a:solidFill>
                  <a:srgbClr val="FFFFFF"/>
                </a:solidFill>
                <a:latin typeface="Gotham Medium"/>
                <a:ea typeface="Gotham Medium"/>
                <a:cs typeface="Gotham Medium"/>
                <a:sym typeface="Gotham Medium"/>
              </a:defRPr>
            </a:pPr>
            <a:endParaRPr dirty="0"/>
          </a:p>
          <a:p>
            <a:pPr marL="127000" indent="-127000">
              <a:lnSpc>
                <a:spcPct val="110000"/>
              </a:lnSpc>
              <a:buSzPct val="100000"/>
              <a:buChar char="•"/>
              <a:defRPr>
                <a:solidFill>
                  <a:srgbClr val="FFFFFF"/>
                </a:solidFill>
                <a:latin typeface="Gotham Medium"/>
                <a:ea typeface="Gotham Medium"/>
                <a:cs typeface="Gotham Medium"/>
                <a:sym typeface="Gotham Medium"/>
              </a:defRPr>
            </a:pPr>
            <a:r>
              <a:rPr dirty="0"/>
              <a:t>What do you think will happen next? </a:t>
            </a:r>
          </a:p>
          <a:p>
            <a:pPr marL="127000" indent="-127000">
              <a:lnSpc>
                <a:spcPct val="110000"/>
              </a:lnSpc>
              <a:buSzPct val="100000"/>
              <a:buChar char="•"/>
              <a:defRPr>
                <a:solidFill>
                  <a:srgbClr val="FFFFFF"/>
                </a:solidFill>
                <a:latin typeface="Gotham Medium"/>
                <a:ea typeface="Gotham Medium"/>
                <a:cs typeface="Gotham Medium"/>
                <a:sym typeface="Gotham Medium"/>
              </a:defRPr>
            </a:pPr>
            <a:endParaRPr dirty="0"/>
          </a:p>
          <a:p>
            <a:pPr marL="127000" indent="-127000">
              <a:lnSpc>
                <a:spcPct val="110000"/>
              </a:lnSpc>
              <a:buSzPct val="100000"/>
              <a:buChar char="•"/>
              <a:defRPr>
                <a:solidFill>
                  <a:srgbClr val="FFFFFF"/>
                </a:solidFill>
                <a:latin typeface="Gotham Medium"/>
                <a:ea typeface="Gotham Medium"/>
                <a:cs typeface="Gotham Medium"/>
                <a:sym typeface="Gotham Medium"/>
              </a:defRPr>
            </a:pPr>
            <a:r>
              <a:rPr dirty="0"/>
              <a:t>Why do you think this will happen?</a:t>
            </a:r>
          </a:p>
        </p:txBody>
      </p:sp>
      <p:sp>
        <p:nvSpPr>
          <p:cNvPr id="293" name="Immediate Social &amp; Emotional Consequences"/>
          <p:cNvSpPr txBox="1"/>
          <p:nvPr/>
        </p:nvSpPr>
        <p:spPr>
          <a:xfrm>
            <a:off x="628230" y="3161792"/>
            <a:ext cx="1909114" cy="6832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600">
                <a:solidFill>
                  <a:srgbClr val="FFFFFF"/>
                </a:solidFill>
                <a:latin typeface="Gotham Medium"/>
                <a:ea typeface="Gotham Medium"/>
                <a:cs typeface="Gotham Medium"/>
                <a:sym typeface="Gotham Medium"/>
              </a:defRPr>
            </a:lvl1pPr>
          </a:lstStyle>
          <a:p>
            <a:r>
              <a:t>Immediate Social &amp; Emotional Consequences</a:t>
            </a:r>
          </a:p>
        </p:txBody>
      </p:sp>
      <p:pic>
        <p:nvPicPr>
          <p:cNvPr id="12" name="Line" descr="Line"/>
          <p:cNvPicPr>
            <a:picLocks/>
          </p:cNvPicPr>
          <p:nvPr/>
        </p:nvPicPr>
        <p:blipFill>
          <a:blip r:embed="rId3">
            <a:extLst/>
          </a:blip>
          <a:stretch>
            <a:fillRect/>
          </a:stretch>
        </p:blipFill>
        <p:spPr>
          <a:xfrm flipV="1">
            <a:off x="628230" y="2852717"/>
            <a:ext cx="2740003" cy="48681"/>
          </a:xfrm>
          <a:prstGeom prst="rect">
            <a:avLst/>
          </a:prstGeom>
        </p:spPr>
      </p:pic>
      <p:grpSp>
        <p:nvGrpSpPr>
          <p:cNvPr id="22" name="Rounded Rectangle"/>
          <p:cNvGrpSpPr/>
          <p:nvPr/>
        </p:nvGrpSpPr>
        <p:grpSpPr>
          <a:xfrm>
            <a:off x="600750" y="624691"/>
            <a:ext cx="1633527" cy="477041"/>
            <a:chOff x="0" y="0"/>
            <a:chExt cx="4185039" cy="1222161"/>
          </a:xfrm>
        </p:grpSpPr>
        <p:sp>
          <p:nvSpPr>
            <p:cNvPr id="23" name="Rounded Rectangle"/>
            <p:cNvSpPr/>
            <p:nvPr/>
          </p:nvSpPr>
          <p:spPr>
            <a:xfrm>
              <a:off x="63499" y="63499"/>
              <a:ext cx="4058041" cy="1095163"/>
            </a:xfrm>
            <a:prstGeom prst="roundRect">
              <a:avLst>
                <a:gd name="adj" fmla="val 14767"/>
              </a:avLst>
            </a:prstGeom>
            <a:solidFill>
              <a:srgbClr val="D4C2FF"/>
            </a:solidFill>
            <a:ln>
              <a:noFill/>
            </a:ln>
            <a:effectLst/>
          </p:spPr>
          <p:txBody>
            <a:bodyPr wrap="square" lIns="121919" tIns="121919" rIns="121919" bIns="121919" numCol="1" anchor="ctr">
              <a:noAutofit/>
            </a:bodyPr>
            <a:lstStyle/>
            <a:p>
              <a:endParaRPr/>
            </a:p>
          </p:txBody>
        </p:sp>
        <p:pic>
          <p:nvPicPr>
            <p:cNvPr id="24" name="Rounded Rectangle" descr="Rounded Rectangle"/>
            <p:cNvPicPr>
              <a:picLocks/>
            </p:cNvPicPr>
            <p:nvPr/>
          </p:nvPicPr>
          <p:blipFill>
            <a:blip r:embed="rId4">
              <a:extLst/>
            </a:blip>
            <a:stretch>
              <a:fillRect/>
            </a:stretch>
          </p:blipFill>
          <p:spPr>
            <a:xfrm>
              <a:off x="-1" y="-1"/>
              <a:ext cx="4185041" cy="1222163"/>
            </a:xfrm>
            <a:prstGeom prst="rect">
              <a:avLst/>
            </a:prstGeom>
            <a:effectLst/>
          </p:spPr>
        </p:pic>
      </p:grpSp>
      <p:sp>
        <p:nvSpPr>
          <p:cNvPr id="25" name="discussion"/>
          <p:cNvSpPr txBox="1"/>
          <p:nvPr/>
        </p:nvSpPr>
        <p:spPr>
          <a:xfrm>
            <a:off x="729166" y="731169"/>
            <a:ext cx="1360221" cy="23876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cap="all" spc="216">
                <a:solidFill>
                  <a:srgbClr val="FFFFFF"/>
                </a:solidFill>
                <a:latin typeface="Gotham Ultra"/>
                <a:ea typeface="Gotham Ultra"/>
                <a:cs typeface="Gotham Ultra"/>
                <a:sym typeface="Gotham Ultra"/>
              </a:defRPr>
            </a:lvl1pPr>
          </a:lstStyle>
          <a:p>
            <a:r>
              <a:rPr dirty="0"/>
              <a:t>discussion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74</TotalTime>
  <Words>912</Words>
  <Application>Microsoft Office PowerPoint</Application>
  <PresentationFormat>On-screen Show (16:9)</PresentationFormat>
  <Paragraphs>111</Paragraphs>
  <Slides>23</Slides>
  <Notes>0</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Bree Serif</vt:lpstr>
      <vt:lpstr>Georgia</vt:lpstr>
      <vt:lpstr>Gotham</vt:lpstr>
      <vt:lpstr>Gotham Extra Light</vt:lpstr>
      <vt:lpstr>Gotham Light</vt:lpstr>
      <vt:lpstr>Gotham Medium</vt:lpstr>
      <vt:lpstr>Gotham Ultra</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Red Flags That Indicate Sextortion</vt:lpstr>
      <vt:lpstr>PowerPoint Presentation</vt:lpstr>
      <vt:lpstr>PowerPoint Presentation</vt:lpstr>
      <vt:lpstr>PowerPoint Presentation</vt:lpstr>
      <vt:lpstr>Red Flags That Indicate Sextortion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dc:creator>
  <cp:lastModifiedBy>brian polencheck</cp:lastModifiedBy>
  <cp:revision>17</cp:revision>
  <cp:lastPrinted>2019-04-10T15:53:25Z</cp:lastPrinted>
  <dcterms:modified xsi:type="dcterms:W3CDTF">2019-09-12T01:59:28Z</dcterms:modified>
</cp:coreProperties>
</file>